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sldIdLst>
    <p:sldId id="256" r:id="rId2"/>
    <p:sldId id="284" r:id="rId3"/>
    <p:sldId id="257" r:id="rId4"/>
    <p:sldId id="258" r:id="rId5"/>
    <p:sldId id="259" r:id="rId6"/>
    <p:sldId id="260" r:id="rId7"/>
    <p:sldId id="261" r:id="rId8"/>
    <p:sldId id="285"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7" r:id="rId22"/>
    <p:sldId id="278" r:id="rId23"/>
    <p:sldId id="286" r:id="rId24"/>
    <p:sldId id="279" r:id="rId25"/>
    <p:sldId id="280"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7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9A7A58-05E6-4A11-8BA9-2D125AD8F604}" type="datetimeFigureOut">
              <a:rPr lang="en-US" smtClean="0"/>
              <a:pPr/>
              <a:t>5/1/2017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864D8-2587-41B9-988E-D873EE8C6ED4}" type="slidenum">
              <a:rPr lang="en-US" smtClean="0"/>
              <a:pPr/>
              <a:t>‹#›</a:t>
            </a:fld>
            <a:endParaRPr lang="en-US"/>
          </a:p>
        </p:txBody>
      </p:sp>
    </p:spTree>
    <p:extLst>
      <p:ext uri="{BB962C8B-B14F-4D97-AF65-F5344CB8AC3E}">
        <p14:creationId xmlns:p14="http://schemas.microsoft.com/office/powerpoint/2010/main" val="369825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7864D8-2587-41B9-988E-D873EE8C6ED4}" type="slidenum">
              <a:rPr lang="en-US" smtClean="0"/>
              <a:pPr/>
              <a:t>7</a:t>
            </a:fld>
            <a:endParaRPr lang="en-US"/>
          </a:p>
        </p:txBody>
      </p:sp>
    </p:spTree>
    <p:extLst>
      <p:ext uri="{BB962C8B-B14F-4D97-AF65-F5344CB8AC3E}">
        <p14:creationId xmlns:p14="http://schemas.microsoft.com/office/powerpoint/2010/main" val="13361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AC4134-90E3-4D69-A9AF-FAD588B3C902}"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A81D5-CAED-4442-A73A-A3E2EFF167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AC4134-90E3-4D69-A9AF-FAD588B3C902}"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A81D5-CAED-4442-A73A-A3E2EFF167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AC4134-90E3-4D69-A9AF-FAD588B3C902}"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A81D5-CAED-4442-A73A-A3E2EFF167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AC4134-90E3-4D69-A9AF-FAD588B3C902}"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A81D5-CAED-4442-A73A-A3E2EFF167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AC4134-90E3-4D69-A9AF-FAD588B3C902}" type="datetimeFigureOut">
              <a:rPr lang="en-US" smtClean="0"/>
              <a:pPr/>
              <a:t>5/1/2017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A81D5-CAED-4442-A73A-A3E2EFF167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AC4134-90E3-4D69-A9AF-FAD588B3C902}" type="datetimeFigureOut">
              <a:rPr lang="en-US" smtClean="0"/>
              <a:pPr/>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A81D5-CAED-4442-A73A-A3E2EFF167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AC4134-90E3-4D69-A9AF-FAD588B3C902}" type="datetimeFigureOut">
              <a:rPr lang="en-US" smtClean="0"/>
              <a:pPr/>
              <a:t>5/1/2017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BA81D5-CAED-4442-A73A-A3E2EFF167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AC4134-90E3-4D69-A9AF-FAD588B3C902}" type="datetimeFigureOut">
              <a:rPr lang="en-US" smtClean="0"/>
              <a:pPr/>
              <a:t>5/1/2017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BA81D5-CAED-4442-A73A-A3E2EFF167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C4134-90E3-4D69-A9AF-FAD588B3C902}" type="datetimeFigureOut">
              <a:rPr lang="en-US" smtClean="0"/>
              <a:pPr/>
              <a:t>5/1/2017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BA81D5-CAED-4442-A73A-A3E2EFF167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AC4134-90E3-4D69-A9AF-FAD588B3C902}" type="datetimeFigureOut">
              <a:rPr lang="en-US" smtClean="0"/>
              <a:pPr/>
              <a:t>5/1/2017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A81D5-CAED-4442-A73A-A3E2EFF167A3}"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9AC4134-90E3-4D69-A9AF-FAD588B3C902}" type="datetimeFigureOut">
              <a:rPr lang="en-US" smtClean="0"/>
              <a:pPr/>
              <a:t>5/1/2017</a:t>
            </a:fld>
            <a:endParaRPr lang="en-US"/>
          </a:p>
        </p:txBody>
      </p:sp>
      <p:sp>
        <p:nvSpPr>
          <p:cNvPr id="9" name="Slide Number Placeholder 8"/>
          <p:cNvSpPr>
            <a:spLocks noGrp="1"/>
          </p:cNvSpPr>
          <p:nvPr>
            <p:ph type="sldNum" sz="quarter" idx="11"/>
          </p:nvPr>
        </p:nvSpPr>
        <p:spPr/>
        <p:txBody>
          <a:bodyPr/>
          <a:lstStyle/>
          <a:p>
            <a:fld id="{11BA81D5-CAED-4442-A73A-A3E2EFF167A3}"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1BA81D5-CAED-4442-A73A-A3E2EFF167A3}"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9AC4134-90E3-4D69-A9AF-FAD588B3C902}" type="datetimeFigureOut">
              <a:rPr lang="en-US" smtClean="0"/>
              <a:pPr/>
              <a:t>5/1/2017</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ICAJ/PAB</a:t>
            </a:r>
          </a:p>
        </p:txBody>
      </p:sp>
      <p:sp>
        <p:nvSpPr>
          <p:cNvPr id="3" name="Subtitle 2"/>
          <p:cNvSpPr>
            <a:spLocks noGrp="1"/>
          </p:cNvSpPr>
          <p:nvPr>
            <p:ph type="subTitle" idx="1"/>
          </p:nvPr>
        </p:nvSpPr>
        <p:spPr/>
        <p:txBody>
          <a:bodyPr>
            <a:normAutofit fontScale="62500" lnSpcReduction="20000"/>
          </a:bodyPr>
          <a:lstStyle/>
          <a:p>
            <a:r>
              <a:rPr lang="en-US" dirty="0"/>
              <a:t>Rules of Professional Conduct – A synopsis of part of Section B 2</a:t>
            </a:r>
          </a:p>
          <a:p>
            <a:endParaRPr lang="en-US" dirty="0"/>
          </a:p>
          <a:p>
            <a:endParaRPr lang="en-US" dirty="0"/>
          </a:p>
          <a:p>
            <a:r>
              <a:rPr lang="en-US" b="1" dirty="0"/>
              <a:t>By: Annaliesa E. Lindsay</a:t>
            </a:r>
          </a:p>
          <a:p>
            <a:r>
              <a:rPr lang="en-US" b="1" dirty="0"/>
              <a:t>         Attorney-at-Law</a:t>
            </a:r>
          </a:p>
        </p:txBody>
      </p:sp>
      <p:pic>
        <p:nvPicPr>
          <p:cNvPr id="1026" name="Picture 2" descr="Image result for chartered accountan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
            <a:ext cx="3762375" cy="2047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srcRect/>
          <a:stretch>
            <a:fillRect/>
          </a:stretch>
        </p:blipFill>
        <p:spPr bwMode="auto">
          <a:xfrm>
            <a:off x="7162800" y="5646126"/>
            <a:ext cx="1311451" cy="12118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887146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620000" cy="5867400"/>
          </a:xfrm>
        </p:spPr>
        <p:txBody>
          <a:bodyPr/>
          <a:lstStyle/>
          <a:p>
            <a:pPr algn="just"/>
            <a:endParaRPr lang="en-US" dirty="0"/>
          </a:p>
          <a:p>
            <a:pPr algn="just"/>
            <a:r>
              <a:rPr lang="en-US" dirty="0"/>
              <a:t>F.	Passport/Driver’s </a:t>
            </a:r>
            <a:r>
              <a:rPr lang="en-US" dirty="0" err="1"/>
              <a:t>Licence</a:t>
            </a:r>
            <a:r>
              <a:rPr lang="en-US" dirty="0"/>
              <a:t> of any person acting for and on behalf of any principal who is a client, together with any document or instrument appointing such person so to act; </a:t>
            </a:r>
          </a:p>
          <a:p>
            <a:pPr algn="just"/>
            <a:r>
              <a:rPr lang="en-US" dirty="0"/>
              <a:t>G.	All such other evidence that sufficiently satisfies you that a mutual client (with another regulated professional) has provided any of the above evidence to that other regulated professional, and copies are made available to you; and</a:t>
            </a:r>
          </a:p>
          <a:p>
            <a:pPr algn="just"/>
            <a:r>
              <a:rPr lang="en-US" dirty="0"/>
              <a:t>H.	Evidence of the nature of the operations or activities with which the client is involved.</a:t>
            </a:r>
          </a:p>
          <a:p>
            <a:pPr algn="just"/>
            <a:endParaRPr lang="en-US" dirty="0"/>
          </a:p>
          <a:p>
            <a:pPr marL="114300" indent="0">
              <a:buNone/>
            </a:pPr>
            <a:r>
              <a:rPr lang="en-US" dirty="0"/>
              <a:t>This client information evidence must be keep for a minimum of seven (7) years.</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858000"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56140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620000" cy="5943600"/>
          </a:xfrm>
        </p:spPr>
        <p:txBody>
          <a:bodyPr>
            <a:normAutofit/>
          </a:bodyPr>
          <a:lstStyle/>
          <a:p>
            <a:pPr marL="0" marR="0" indent="0" algn="just">
              <a:lnSpc>
                <a:spcPct val="115000"/>
              </a:lnSpc>
              <a:spcBef>
                <a:spcPts val="0"/>
              </a:spcBef>
              <a:spcAft>
                <a:spcPts val="1000"/>
              </a:spcAft>
              <a:buNone/>
            </a:pPr>
            <a:r>
              <a:rPr lang="en-US" sz="2400" b="1" u="sng" dirty="0">
                <a:latin typeface="Century Gothic"/>
                <a:ea typeface="Calibri"/>
                <a:cs typeface="Times New Roman"/>
              </a:rPr>
              <a:t>Red Flags</a:t>
            </a:r>
          </a:p>
          <a:p>
            <a:pPr marL="0" marR="0" indent="0" algn="just">
              <a:lnSpc>
                <a:spcPct val="115000"/>
              </a:lnSpc>
              <a:spcBef>
                <a:spcPts val="0"/>
              </a:spcBef>
              <a:spcAft>
                <a:spcPts val="1000"/>
              </a:spcAft>
              <a:buNone/>
            </a:pPr>
            <a:r>
              <a:rPr lang="en-US" sz="2400" dirty="0">
                <a:latin typeface="Century Gothic"/>
                <a:ea typeface="Calibri"/>
                <a:cs typeface="Times New Roman"/>
              </a:rPr>
              <a:t>1. If none of the above evidence is available to satisfy any registrant as to the identity of a client, no work should be undertaken on their/its behalf. This applies to existing clients as much as it applies to any potential or new client. </a:t>
            </a:r>
            <a:endParaRPr lang="en-US" sz="2000" dirty="0">
              <a:ea typeface="Calibri"/>
              <a:cs typeface="Times New Roman"/>
            </a:endParaRPr>
          </a:p>
          <a:p>
            <a:pPr marL="0" marR="0" indent="0" algn="just">
              <a:lnSpc>
                <a:spcPct val="115000"/>
              </a:lnSpc>
              <a:spcBef>
                <a:spcPts val="0"/>
              </a:spcBef>
              <a:spcAft>
                <a:spcPts val="1000"/>
              </a:spcAft>
              <a:buNone/>
            </a:pPr>
            <a:r>
              <a:rPr lang="en-US" sz="2400" dirty="0">
                <a:latin typeface="Century Gothic"/>
                <a:ea typeface="Calibri"/>
                <a:cs typeface="Times New Roman"/>
              </a:rPr>
              <a:t>2. During the course of an engagement with a client, if a registrant begins to have doubts about the identity of a client, such further evidence that will be necessary must be obtained. If a registrant is still not satisfied, terminate the relationship. By doing so you dispel any inference that may be drawn that you are complicit in criminal activities. </a:t>
            </a:r>
            <a:endParaRPr lang="en-US" sz="2000" dirty="0">
              <a:ea typeface="Calibri"/>
              <a:cs typeface="Times New Roman"/>
            </a:endParaRPr>
          </a:p>
          <a:p>
            <a:pPr marL="0" marR="0" algn="just">
              <a:lnSpc>
                <a:spcPct val="115000"/>
              </a:lnSpc>
              <a:spcBef>
                <a:spcPts val="0"/>
              </a:spcBef>
              <a:spcAft>
                <a:spcPts val="1000"/>
              </a:spcAft>
            </a:pPr>
            <a:endParaRPr lang="en-US" sz="2400" dirty="0">
              <a:latin typeface="Century Gothic"/>
              <a:ea typeface="Calibri"/>
              <a:cs typeface="Times New Roman"/>
            </a:endParaRPr>
          </a:p>
          <a:p>
            <a:pPr marL="0" marR="0" algn="just">
              <a:lnSpc>
                <a:spcPct val="115000"/>
              </a:lnSpc>
              <a:spcBef>
                <a:spcPts val="0"/>
              </a:spcBef>
              <a:spcAft>
                <a:spcPts val="1000"/>
              </a:spcAft>
            </a:pPr>
            <a:endParaRPr lang="en-US" sz="2000" dirty="0">
              <a:ea typeface="Calibri"/>
              <a:cs typeface="Times New Roman"/>
            </a:endParaRPr>
          </a:p>
          <a:p>
            <a:endParaRPr lang="en-US" dirty="0"/>
          </a:p>
        </p:txBody>
      </p:sp>
    </p:spTree>
    <p:extLst>
      <p:ext uri="{BB962C8B-B14F-4D97-AF65-F5344CB8AC3E}">
        <p14:creationId xmlns:p14="http://schemas.microsoft.com/office/powerpoint/2010/main" val="713712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620000" cy="6096000"/>
          </a:xfrm>
        </p:spPr>
        <p:txBody>
          <a:bodyPr>
            <a:normAutofit lnSpcReduction="10000"/>
          </a:bodyPr>
          <a:lstStyle/>
          <a:p>
            <a:pPr marL="0" marR="0" indent="0" algn="just">
              <a:lnSpc>
                <a:spcPct val="115000"/>
              </a:lnSpc>
              <a:spcBef>
                <a:spcPts val="0"/>
              </a:spcBef>
              <a:spcAft>
                <a:spcPts val="1000"/>
              </a:spcAft>
              <a:buNone/>
            </a:pPr>
            <a:r>
              <a:rPr lang="en-US" sz="2400" dirty="0">
                <a:latin typeface="Century Gothic"/>
                <a:ea typeface="Calibri"/>
                <a:cs typeface="Times New Roman"/>
              </a:rPr>
              <a:t>3. During the course of the engagement, if there are patterns of transactions or activities that are not consistent with the client’s usual business activities, greater scrutiny must be employed. Under section 94(3) of POCA, you have an obligation to pay special attention to and possibly report:</a:t>
            </a:r>
          </a:p>
          <a:p>
            <a:pPr marL="0" marR="0" indent="0" algn="just">
              <a:lnSpc>
                <a:spcPct val="115000"/>
              </a:lnSpc>
              <a:spcBef>
                <a:spcPts val="0"/>
              </a:spcBef>
              <a:spcAft>
                <a:spcPts val="1000"/>
              </a:spcAft>
              <a:buNone/>
            </a:pPr>
            <a:endParaRPr lang="en-US" sz="2000" dirty="0">
              <a:ea typeface="Calibri"/>
              <a:cs typeface="Times New Roman"/>
            </a:endParaRPr>
          </a:p>
          <a:p>
            <a:pPr lvl="0" indent="-342900" algn="just">
              <a:lnSpc>
                <a:spcPct val="115000"/>
              </a:lnSpc>
              <a:spcBef>
                <a:spcPts val="0"/>
              </a:spcBef>
              <a:buFont typeface="+mj-lt"/>
              <a:buAutoNum type="alphaLcParenBoth"/>
            </a:pPr>
            <a:r>
              <a:rPr lang="en-US" sz="2400" dirty="0">
                <a:latin typeface="Century Gothic"/>
                <a:ea typeface="Calibri"/>
                <a:cs typeface="Times New Roman"/>
              </a:rPr>
              <a:t>All complex, unusual or large business transactions carried out;</a:t>
            </a:r>
            <a:endParaRPr lang="en-US" sz="2000" dirty="0">
              <a:ea typeface="Calibri"/>
              <a:cs typeface="Times New Roman"/>
            </a:endParaRPr>
          </a:p>
          <a:p>
            <a:pPr lvl="0" indent="-342900" algn="just">
              <a:lnSpc>
                <a:spcPct val="115000"/>
              </a:lnSpc>
              <a:spcBef>
                <a:spcPts val="0"/>
              </a:spcBef>
              <a:spcAft>
                <a:spcPts val="1000"/>
              </a:spcAft>
              <a:buFont typeface="+mj-lt"/>
              <a:buAutoNum type="alphaLcParenBoth"/>
            </a:pPr>
            <a:r>
              <a:rPr lang="en-US" sz="2400" dirty="0">
                <a:latin typeface="Century Gothic"/>
                <a:ea typeface="Calibri"/>
                <a:cs typeface="Times New Roman"/>
              </a:rPr>
              <a:t>Unusual patterns of transactions, whether completed or not, which appear to be inconsistent with the normal transactions carried out by the client.</a:t>
            </a:r>
            <a:endParaRPr lang="en-US" sz="2000" dirty="0">
              <a:ea typeface="Calibri"/>
              <a:cs typeface="Times New Roman"/>
            </a:endParaRPr>
          </a:p>
          <a:p>
            <a:endParaRPr lang="en-US" dirty="0"/>
          </a:p>
        </p:txBody>
      </p:sp>
    </p:spTree>
    <p:extLst>
      <p:ext uri="{BB962C8B-B14F-4D97-AF65-F5344CB8AC3E}">
        <p14:creationId xmlns:p14="http://schemas.microsoft.com/office/powerpoint/2010/main" val="348119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620000" cy="5867400"/>
          </a:xfrm>
        </p:spPr>
        <p:txBody>
          <a:bodyPr>
            <a:normAutofit fontScale="92500" lnSpcReduction="20000"/>
          </a:bodyPr>
          <a:lstStyle/>
          <a:p>
            <a:pPr marL="0" marR="0" algn="just">
              <a:lnSpc>
                <a:spcPct val="115000"/>
              </a:lnSpc>
              <a:spcBef>
                <a:spcPts val="0"/>
              </a:spcBef>
              <a:spcAft>
                <a:spcPts val="1000"/>
              </a:spcAft>
            </a:pPr>
            <a:r>
              <a:rPr lang="en-US" sz="2400" dirty="0">
                <a:latin typeface="Century Gothic"/>
                <a:ea typeface="Calibri"/>
                <a:cs typeface="Times New Roman"/>
              </a:rPr>
              <a:t>Failure to make a report when the registrant has reasonable grounds for believing that a transaction could constitute money laundering is an offence under section 95 of POCA.  </a:t>
            </a:r>
            <a:endParaRPr lang="en-US" sz="2000" dirty="0">
              <a:ea typeface="Calibri"/>
              <a:cs typeface="Times New Roman"/>
            </a:endParaRPr>
          </a:p>
          <a:p>
            <a:pPr marL="0" marR="0" indent="0" algn="just">
              <a:lnSpc>
                <a:spcPct val="115000"/>
              </a:lnSpc>
              <a:spcBef>
                <a:spcPts val="0"/>
              </a:spcBef>
              <a:spcAft>
                <a:spcPts val="1000"/>
              </a:spcAft>
              <a:buNone/>
            </a:pPr>
            <a:endParaRPr lang="en-US" sz="2000" dirty="0">
              <a:ea typeface="Calibri"/>
              <a:cs typeface="Times New Roman"/>
            </a:endParaRPr>
          </a:p>
          <a:p>
            <a:pPr marL="0" marR="0" indent="0" algn="just">
              <a:lnSpc>
                <a:spcPct val="115000"/>
              </a:lnSpc>
              <a:spcBef>
                <a:spcPts val="0"/>
              </a:spcBef>
              <a:spcAft>
                <a:spcPts val="1000"/>
              </a:spcAft>
              <a:buNone/>
            </a:pPr>
            <a:endParaRPr lang="en-US" sz="2000" dirty="0">
              <a:ea typeface="Calibri"/>
              <a:cs typeface="Times New Roman"/>
            </a:endParaRPr>
          </a:p>
          <a:p>
            <a:pPr marL="0" marR="0" indent="0" algn="just">
              <a:lnSpc>
                <a:spcPct val="115000"/>
              </a:lnSpc>
              <a:spcBef>
                <a:spcPts val="0"/>
              </a:spcBef>
              <a:spcAft>
                <a:spcPts val="1000"/>
              </a:spcAft>
              <a:buNone/>
            </a:pPr>
            <a:endParaRPr lang="en-US" sz="2000" dirty="0">
              <a:ea typeface="Calibri"/>
              <a:cs typeface="Times New Roman"/>
            </a:endParaRPr>
          </a:p>
          <a:p>
            <a:pPr marL="0" marR="0" indent="0" algn="just">
              <a:lnSpc>
                <a:spcPct val="115000"/>
              </a:lnSpc>
              <a:spcBef>
                <a:spcPts val="0"/>
              </a:spcBef>
              <a:spcAft>
                <a:spcPts val="1000"/>
              </a:spcAft>
              <a:buNone/>
            </a:pPr>
            <a:endParaRPr lang="en-US" sz="2000" dirty="0">
              <a:ea typeface="Calibri"/>
              <a:cs typeface="Times New Roman"/>
            </a:endParaRPr>
          </a:p>
          <a:p>
            <a:pPr marL="0" marR="0" indent="0" algn="just">
              <a:lnSpc>
                <a:spcPct val="115000"/>
              </a:lnSpc>
              <a:spcBef>
                <a:spcPts val="0"/>
              </a:spcBef>
              <a:spcAft>
                <a:spcPts val="1000"/>
              </a:spcAft>
              <a:buNone/>
            </a:pPr>
            <a:endParaRPr lang="en-US" sz="2000" dirty="0">
              <a:ea typeface="Calibri"/>
              <a:cs typeface="Times New Roman"/>
            </a:endParaRPr>
          </a:p>
          <a:p>
            <a:pPr marL="0" marR="0" indent="0" algn="just">
              <a:lnSpc>
                <a:spcPct val="115000"/>
              </a:lnSpc>
              <a:spcBef>
                <a:spcPts val="0"/>
              </a:spcBef>
              <a:spcAft>
                <a:spcPts val="1000"/>
              </a:spcAft>
              <a:buNone/>
            </a:pPr>
            <a:endParaRPr lang="en-US" sz="2000" dirty="0">
              <a:ea typeface="Calibri"/>
              <a:cs typeface="Times New Roman"/>
            </a:endParaRPr>
          </a:p>
          <a:p>
            <a:pPr marL="0" marR="0" indent="0" algn="just">
              <a:lnSpc>
                <a:spcPct val="115000"/>
              </a:lnSpc>
              <a:spcBef>
                <a:spcPts val="0"/>
              </a:spcBef>
              <a:spcAft>
                <a:spcPts val="1000"/>
              </a:spcAft>
              <a:buNone/>
            </a:pPr>
            <a:endParaRPr lang="en-US" sz="2000" dirty="0">
              <a:ea typeface="Calibri"/>
              <a:cs typeface="Times New Roman"/>
            </a:endParaRPr>
          </a:p>
          <a:p>
            <a:pPr marL="0" marR="0" indent="0" algn="just">
              <a:lnSpc>
                <a:spcPct val="115000"/>
              </a:lnSpc>
              <a:spcBef>
                <a:spcPts val="0"/>
              </a:spcBef>
              <a:spcAft>
                <a:spcPts val="1000"/>
              </a:spcAft>
              <a:buNone/>
            </a:pPr>
            <a:endParaRPr lang="en-US" sz="2000" dirty="0">
              <a:ea typeface="Calibri"/>
              <a:cs typeface="Times New Roman"/>
            </a:endParaRPr>
          </a:p>
          <a:p>
            <a:pPr marL="0" marR="0" algn="just">
              <a:lnSpc>
                <a:spcPct val="115000"/>
              </a:lnSpc>
              <a:spcBef>
                <a:spcPts val="0"/>
              </a:spcBef>
              <a:spcAft>
                <a:spcPts val="1000"/>
              </a:spcAft>
            </a:pPr>
            <a:r>
              <a:rPr lang="en-US" sz="2400" dirty="0">
                <a:latin typeface="Century Gothic"/>
                <a:ea typeface="Calibri"/>
                <a:cs typeface="Times New Roman"/>
              </a:rPr>
              <a:t>If such an obligation to report arises and is done, the client must not be advised of any such report.</a:t>
            </a:r>
            <a:endParaRPr lang="en-US" sz="2000" dirty="0">
              <a:ea typeface="Calibri"/>
              <a:cs typeface="Times New Roman"/>
            </a:endParaRP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00250"/>
            <a:ext cx="18986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971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620000" cy="6172200"/>
          </a:xfrm>
        </p:spPr>
        <p:txBody>
          <a:bodyPr>
            <a:normAutofit/>
          </a:bodyPr>
          <a:lstStyle/>
          <a:p>
            <a:pPr marL="0" marR="0" indent="0" algn="just">
              <a:lnSpc>
                <a:spcPct val="115000"/>
              </a:lnSpc>
              <a:spcBef>
                <a:spcPts val="0"/>
              </a:spcBef>
              <a:spcAft>
                <a:spcPts val="1000"/>
              </a:spcAft>
              <a:buNone/>
            </a:pPr>
            <a:r>
              <a:rPr lang="en-US" sz="2400" dirty="0">
                <a:latin typeface="Century Gothic"/>
                <a:ea typeface="Calibri"/>
                <a:cs typeface="Times New Roman"/>
              </a:rPr>
              <a:t>Why?</a:t>
            </a:r>
            <a:endParaRPr lang="en-US" sz="2000" dirty="0">
              <a:ea typeface="Calibri"/>
              <a:cs typeface="Times New Roman"/>
            </a:endParaRPr>
          </a:p>
          <a:p>
            <a:pPr marL="0" marR="0" indent="0" algn="just">
              <a:lnSpc>
                <a:spcPct val="115000"/>
              </a:lnSpc>
              <a:spcBef>
                <a:spcPts val="0"/>
              </a:spcBef>
              <a:spcAft>
                <a:spcPts val="1000"/>
              </a:spcAft>
              <a:buNone/>
            </a:pPr>
            <a:r>
              <a:rPr lang="en-US" sz="2400" dirty="0">
                <a:latin typeface="Century Gothic"/>
                <a:ea typeface="Calibri"/>
                <a:cs typeface="Times New Roman"/>
              </a:rPr>
              <a:t>Tipping off (advising the client expressly or by inference that a report has been made) is an offence under section 97 of POCA. Be mindful that abruptly terminating an engagement may be inferred as tipping off. However a registrant may attempt to persuade a client to desist from such activities without more, which will not constitute tipping off. </a:t>
            </a:r>
            <a:endParaRPr lang="en-US" sz="2000" dirty="0">
              <a:ea typeface="Calibri"/>
              <a:cs typeface="Times New Roman"/>
            </a:endParaRPr>
          </a:p>
          <a:p>
            <a:pPr marL="0" marR="0" indent="0" algn="just">
              <a:lnSpc>
                <a:spcPct val="115000"/>
              </a:lnSpc>
              <a:spcBef>
                <a:spcPts val="0"/>
              </a:spcBef>
              <a:spcAft>
                <a:spcPts val="1000"/>
              </a:spcAft>
              <a:buNone/>
            </a:pPr>
            <a:endParaRPr lang="en-US" sz="2000" dirty="0">
              <a:ea typeface="Calibri"/>
              <a:cs typeface="Times New Roman"/>
            </a:endParaRP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267200"/>
            <a:ext cx="3552825" cy="237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srcRect/>
          <a:stretch>
            <a:fillRect/>
          </a:stretch>
        </p:blipFill>
        <p:spPr bwMode="auto">
          <a:xfrm>
            <a:off x="6858000"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666956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620000" cy="6172200"/>
          </a:xfrm>
        </p:spPr>
        <p:txBody>
          <a:bodyPr>
            <a:normAutofit/>
          </a:bodyPr>
          <a:lstStyle/>
          <a:p>
            <a:pPr marL="0" marR="0" indent="0" algn="ctr">
              <a:lnSpc>
                <a:spcPct val="115000"/>
              </a:lnSpc>
              <a:spcBef>
                <a:spcPts val="0"/>
              </a:spcBef>
              <a:spcAft>
                <a:spcPts val="1000"/>
              </a:spcAft>
              <a:buNone/>
            </a:pPr>
            <a:r>
              <a:rPr lang="en-US" sz="2400" dirty="0">
                <a:latin typeface="Century Gothic"/>
                <a:ea typeface="Calibri"/>
                <a:cs typeface="Times New Roman"/>
              </a:rPr>
              <a:t>Whistle-Blowing</a:t>
            </a:r>
          </a:p>
          <a:p>
            <a:pPr marL="0" marR="0" algn="just">
              <a:lnSpc>
                <a:spcPct val="115000"/>
              </a:lnSpc>
              <a:spcBef>
                <a:spcPts val="0"/>
              </a:spcBef>
              <a:spcAft>
                <a:spcPts val="1000"/>
              </a:spcAft>
            </a:pPr>
            <a:r>
              <a:rPr lang="en-US" sz="2400" dirty="0">
                <a:latin typeface="Century Gothic"/>
                <a:ea typeface="Calibri"/>
                <a:cs typeface="Times New Roman"/>
              </a:rPr>
              <a:t>The Protected Disclosures Act </a:t>
            </a:r>
          </a:p>
          <a:p>
            <a:pPr marL="0" marR="0" indent="0" algn="just">
              <a:lnSpc>
                <a:spcPct val="115000"/>
              </a:lnSpc>
              <a:spcBef>
                <a:spcPts val="0"/>
              </a:spcBef>
              <a:spcAft>
                <a:spcPts val="1000"/>
              </a:spcAft>
              <a:buNone/>
            </a:pPr>
            <a:endParaRPr lang="en-US" sz="2400" dirty="0">
              <a:latin typeface="Century Gothic"/>
              <a:ea typeface="Calibri"/>
              <a:cs typeface="Times New Roman"/>
            </a:endParaRPr>
          </a:p>
          <a:p>
            <a:pPr marL="0" marR="0" indent="0" algn="just">
              <a:lnSpc>
                <a:spcPct val="115000"/>
              </a:lnSpc>
              <a:spcBef>
                <a:spcPts val="0"/>
              </a:spcBef>
              <a:spcAft>
                <a:spcPts val="1000"/>
              </a:spcAft>
              <a:buNone/>
            </a:pPr>
            <a:r>
              <a:rPr lang="en-US" sz="2400" dirty="0">
                <a:latin typeface="Century Gothic"/>
                <a:ea typeface="Calibri"/>
                <a:cs typeface="Times New Roman"/>
              </a:rPr>
              <a:t>This Act provides for disclosure by employees. Employees as defined in this Act includes persons engaged/contracted under a contract for services which covers registrants. Disclosures of improper conduct may be made to a designated authority; an employer; the Minister; Prime Minister; or prescribed person under the Act. Disclosures may also be made to an attorney-at-law for the purposes of obtaining legal advice.</a:t>
            </a:r>
            <a:endParaRPr lang="en-US" sz="2000" dirty="0">
              <a:ea typeface="Calibri"/>
              <a:cs typeface="Times New Roman"/>
            </a:endParaRPr>
          </a:p>
          <a:p>
            <a:endParaRPr lang="en-US" dirty="0"/>
          </a:p>
        </p:txBody>
      </p:sp>
    </p:spTree>
    <p:extLst>
      <p:ext uri="{BB962C8B-B14F-4D97-AF65-F5344CB8AC3E}">
        <p14:creationId xmlns:p14="http://schemas.microsoft.com/office/powerpoint/2010/main" val="3202612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620000" cy="6096000"/>
          </a:xfrm>
        </p:spPr>
        <p:txBody>
          <a:bodyPr>
            <a:normAutofit lnSpcReduction="10000"/>
          </a:bodyPr>
          <a:lstStyle/>
          <a:p>
            <a:pPr marL="0" marR="0" indent="0" algn="just">
              <a:lnSpc>
                <a:spcPct val="115000"/>
              </a:lnSpc>
              <a:spcBef>
                <a:spcPts val="0"/>
              </a:spcBef>
              <a:spcAft>
                <a:spcPts val="1000"/>
              </a:spcAft>
              <a:buNone/>
            </a:pPr>
            <a:r>
              <a:rPr lang="en-US" sz="2400" dirty="0">
                <a:latin typeface="Century Gothic"/>
                <a:ea typeface="Calibri"/>
                <a:cs typeface="Times New Roman"/>
              </a:rPr>
              <a:t>Section 10 provides for disclosures which are made if it is reasonable in all of the circumstances so to do, together with any of the following:</a:t>
            </a: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If the registrant would be subject to an occupational detriment if he made the disclosure to the employer;</a:t>
            </a: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There is no prescribed person to whom the registrant can disclose the improper conduct;</a:t>
            </a: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The registrant believes that it is likely that the evidence relating to improper conduct will be concealed or destroyed is he makes the disclosure to the employer;</a:t>
            </a:r>
            <a:endParaRPr lang="en-US" sz="2000" dirty="0">
              <a:ea typeface="Calibri"/>
              <a:cs typeface="Times New Roman"/>
            </a:endParaRPr>
          </a:p>
          <a:p>
            <a:pPr lvl="0" indent="-342900" algn="just">
              <a:lnSpc>
                <a:spcPct val="115000"/>
              </a:lnSpc>
              <a:spcBef>
                <a:spcPts val="0"/>
              </a:spcBef>
              <a:spcAft>
                <a:spcPts val="1000"/>
              </a:spcAft>
              <a:buFont typeface="+mj-lt"/>
              <a:buAutoNum type="arabicPeriod"/>
            </a:pPr>
            <a:r>
              <a:rPr lang="en-US" sz="2400" dirty="0">
                <a:latin typeface="Century Gothic"/>
                <a:ea typeface="Calibri"/>
                <a:cs typeface="Times New Roman"/>
              </a:rPr>
              <a:t>A prior disclosure was made to the employer and no action was taken.</a:t>
            </a:r>
            <a:endParaRPr lang="en-US" sz="2000" dirty="0">
              <a:ea typeface="Calibri"/>
              <a:cs typeface="Times New Roman"/>
            </a:endParaRPr>
          </a:p>
          <a:p>
            <a:endParaRPr lang="en-US" dirty="0"/>
          </a:p>
        </p:txBody>
      </p:sp>
    </p:spTree>
    <p:extLst>
      <p:ext uri="{BB962C8B-B14F-4D97-AF65-F5344CB8AC3E}">
        <p14:creationId xmlns:p14="http://schemas.microsoft.com/office/powerpoint/2010/main" val="298641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620000" cy="6172200"/>
          </a:xfrm>
        </p:spPr>
        <p:txBody>
          <a:bodyPr>
            <a:normAutofit fontScale="92500" lnSpcReduction="20000"/>
          </a:bodyPr>
          <a:lstStyle/>
          <a:p>
            <a:pPr marL="0" marR="0" indent="0" algn="just">
              <a:lnSpc>
                <a:spcPct val="115000"/>
              </a:lnSpc>
              <a:spcBef>
                <a:spcPts val="0"/>
              </a:spcBef>
              <a:spcAft>
                <a:spcPts val="1000"/>
              </a:spcAft>
              <a:buNone/>
            </a:pPr>
            <a:r>
              <a:rPr lang="en-US" sz="2400" dirty="0">
                <a:latin typeface="Century Gothic"/>
                <a:ea typeface="Calibri"/>
                <a:cs typeface="Times New Roman"/>
              </a:rPr>
              <a:t>Improper conduct is defined by section 2 as: </a:t>
            </a:r>
            <a:endParaRPr lang="en-US" sz="2000" dirty="0">
              <a:ea typeface="Calibri"/>
              <a:cs typeface="Times New Roman"/>
            </a:endParaRPr>
          </a:p>
          <a:p>
            <a:pPr lvl="0" indent="-342900" algn="just">
              <a:lnSpc>
                <a:spcPct val="115000"/>
              </a:lnSpc>
              <a:spcBef>
                <a:spcPts val="0"/>
              </a:spcBef>
              <a:buFont typeface="+mj-lt"/>
              <a:buAutoNum type="alphaLcParenBoth"/>
            </a:pPr>
            <a:r>
              <a:rPr lang="en-US" sz="2400" dirty="0">
                <a:latin typeface="Century Gothic"/>
                <a:ea typeface="Calibri"/>
                <a:cs typeface="Times New Roman"/>
              </a:rPr>
              <a:t>Criminal offence;</a:t>
            </a:r>
            <a:endParaRPr lang="en-US" sz="2000" dirty="0">
              <a:ea typeface="Calibri"/>
              <a:cs typeface="Times New Roman"/>
            </a:endParaRPr>
          </a:p>
          <a:p>
            <a:pPr lvl="0" indent="-342900" algn="just">
              <a:lnSpc>
                <a:spcPct val="115000"/>
              </a:lnSpc>
              <a:spcBef>
                <a:spcPts val="0"/>
              </a:spcBef>
              <a:buFont typeface="+mj-lt"/>
              <a:buAutoNum type="alphaLcParenBoth"/>
            </a:pPr>
            <a:r>
              <a:rPr lang="en-US" sz="2400" dirty="0">
                <a:latin typeface="Century Gothic"/>
                <a:ea typeface="Calibri"/>
                <a:cs typeface="Times New Roman"/>
              </a:rPr>
              <a:t>Failure to carry out a legal obligation;</a:t>
            </a:r>
            <a:endParaRPr lang="en-US" sz="2000" dirty="0">
              <a:ea typeface="Calibri"/>
              <a:cs typeface="Times New Roman"/>
            </a:endParaRPr>
          </a:p>
          <a:p>
            <a:pPr lvl="0" indent="-342900" algn="just">
              <a:lnSpc>
                <a:spcPct val="115000"/>
              </a:lnSpc>
              <a:spcBef>
                <a:spcPts val="0"/>
              </a:spcBef>
              <a:buFont typeface="+mj-lt"/>
              <a:buAutoNum type="alphaLcParenBoth"/>
            </a:pPr>
            <a:r>
              <a:rPr lang="en-US" sz="2400" dirty="0">
                <a:latin typeface="Century Gothic"/>
                <a:ea typeface="Calibri"/>
                <a:cs typeface="Times New Roman"/>
              </a:rPr>
              <a:t>Conduct resulting in a miscarriage of justice;</a:t>
            </a:r>
            <a:endParaRPr lang="en-US" sz="2000" dirty="0">
              <a:ea typeface="Calibri"/>
              <a:cs typeface="Times New Roman"/>
            </a:endParaRPr>
          </a:p>
          <a:p>
            <a:pPr lvl="0" indent="-342900" algn="just">
              <a:lnSpc>
                <a:spcPct val="115000"/>
              </a:lnSpc>
              <a:spcBef>
                <a:spcPts val="0"/>
              </a:spcBef>
              <a:buFont typeface="+mj-lt"/>
              <a:buAutoNum type="alphaLcParenBoth"/>
            </a:pPr>
            <a:r>
              <a:rPr lang="en-US" sz="2400" dirty="0">
                <a:latin typeface="Century Gothic"/>
                <a:ea typeface="Calibri"/>
                <a:cs typeface="Times New Roman"/>
              </a:rPr>
              <a:t>Conduct likely to threaten the health and safety of a person;</a:t>
            </a:r>
            <a:endParaRPr lang="en-US" sz="2000" dirty="0">
              <a:ea typeface="Calibri"/>
              <a:cs typeface="Times New Roman"/>
            </a:endParaRPr>
          </a:p>
          <a:p>
            <a:pPr lvl="0" indent="-342900" algn="just">
              <a:lnSpc>
                <a:spcPct val="115000"/>
              </a:lnSpc>
              <a:spcBef>
                <a:spcPts val="0"/>
              </a:spcBef>
              <a:buFont typeface="+mj-lt"/>
              <a:buAutoNum type="alphaLcParenBoth"/>
            </a:pPr>
            <a:r>
              <a:rPr lang="en-US" sz="2400" dirty="0">
                <a:latin typeface="Century Gothic"/>
                <a:ea typeface="Calibri"/>
                <a:cs typeface="Times New Roman"/>
              </a:rPr>
              <a:t>Conduct likely to threaten or damage the environment; </a:t>
            </a:r>
            <a:endParaRPr lang="en-US" sz="2000" dirty="0">
              <a:ea typeface="Calibri"/>
              <a:cs typeface="Times New Roman"/>
            </a:endParaRPr>
          </a:p>
          <a:p>
            <a:pPr lvl="0" indent="-342900" algn="just">
              <a:lnSpc>
                <a:spcPct val="115000"/>
              </a:lnSpc>
              <a:spcBef>
                <a:spcPts val="0"/>
              </a:spcBef>
              <a:buFont typeface="+mj-lt"/>
              <a:buAutoNum type="alphaLcParenBoth"/>
            </a:pPr>
            <a:r>
              <a:rPr lang="en-US" sz="2400" dirty="0">
                <a:latin typeface="Century Gothic"/>
                <a:ea typeface="Calibri"/>
                <a:cs typeface="Times New Roman"/>
              </a:rPr>
              <a:t>Gross mismanagement, impropriety or misconduct in carrying out any activity involving the use of public funds;</a:t>
            </a:r>
            <a:endParaRPr lang="en-US" sz="2000" dirty="0">
              <a:ea typeface="Calibri"/>
              <a:cs typeface="Times New Roman"/>
            </a:endParaRPr>
          </a:p>
          <a:p>
            <a:pPr lvl="0" indent="-342900" algn="just">
              <a:lnSpc>
                <a:spcPct val="115000"/>
              </a:lnSpc>
              <a:spcBef>
                <a:spcPts val="0"/>
              </a:spcBef>
              <a:buFont typeface="+mj-lt"/>
              <a:buAutoNum type="alphaLcParenBoth"/>
            </a:pPr>
            <a:r>
              <a:rPr lang="en-US" sz="2400" dirty="0">
                <a:latin typeface="Century Gothic"/>
                <a:ea typeface="Calibri"/>
                <a:cs typeface="Times New Roman"/>
              </a:rPr>
              <a:t>Acts of reprisal against or victimization of an employee;</a:t>
            </a:r>
            <a:endParaRPr lang="en-US" sz="2000" dirty="0">
              <a:ea typeface="Calibri"/>
              <a:cs typeface="Times New Roman"/>
            </a:endParaRPr>
          </a:p>
          <a:p>
            <a:pPr lvl="0" indent="-342900" algn="just">
              <a:lnSpc>
                <a:spcPct val="115000"/>
              </a:lnSpc>
              <a:spcBef>
                <a:spcPts val="0"/>
              </a:spcBef>
              <a:buFont typeface="+mj-lt"/>
              <a:buAutoNum type="alphaLcParenBoth"/>
            </a:pPr>
            <a:r>
              <a:rPr lang="en-US" sz="2400" dirty="0">
                <a:latin typeface="Century Gothic"/>
                <a:ea typeface="Calibri"/>
                <a:cs typeface="Times New Roman"/>
              </a:rPr>
              <a:t>Unfair discrimination on the basis of gender, race, place of origin, social class, </a:t>
            </a:r>
            <a:r>
              <a:rPr lang="en-US" sz="2400" dirty="0" err="1">
                <a:latin typeface="Century Gothic"/>
                <a:ea typeface="Calibri"/>
                <a:cs typeface="Times New Roman"/>
              </a:rPr>
              <a:t>colour</a:t>
            </a:r>
            <a:r>
              <a:rPr lang="en-US" sz="2400" dirty="0">
                <a:latin typeface="Century Gothic"/>
                <a:ea typeface="Calibri"/>
                <a:cs typeface="Times New Roman"/>
              </a:rPr>
              <a:t>, religion or political opinion; and</a:t>
            </a:r>
            <a:endParaRPr lang="en-US" sz="2000" dirty="0">
              <a:ea typeface="Calibri"/>
              <a:cs typeface="Times New Roman"/>
            </a:endParaRPr>
          </a:p>
          <a:p>
            <a:pPr lvl="0" indent="-342900" algn="just">
              <a:lnSpc>
                <a:spcPct val="115000"/>
              </a:lnSpc>
              <a:spcBef>
                <a:spcPts val="0"/>
              </a:spcBef>
              <a:spcAft>
                <a:spcPts val="1000"/>
              </a:spcAft>
              <a:buFont typeface="+mj-lt"/>
              <a:buAutoNum type="alphaLcParenBoth"/>
            </a:pPr>
            <a:r>
              <a:rPr lang="en-US" sz="2400" dirty="0">
                <a:latin typeface="Century Gothic"/>
                <a:ea typeface="Calibri"/>
                <a:cs typeface="Times New Roman"/>
              </a:rPr>
              <a:t>Willful concealment of any or all of the above listed actions.</a:t>
            </a:r>
            <a:endParaRPr lang="en-US" sz="2000" dirty="0">
              <a:ea typeface="Calibri"/>
              <a:cs typeface="Times New Roman"/>
            </a:endParaRPr>
          </a:p>
          <a:p>
            <a:endParaRPr lang="en-US" dirty="0"/>
          </a:p>
        </p:txBody>
      </p:sp>
    </p:spTree>
    <p:extLst>
      <p:ext uri="{BB962C8B-B14F-4D97-AF65-F5344CB8AC3E}">
        <p14:creationId xmlns:p14="http://schemas.microsoft.com/office/powerpoint/2010/main" val="770861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620000" cy="6324600"/>
          </a:xfrm>
        </p:spPr>
        <p:txBody>
          <a:bodyPr>
            <a:normAutofit fontScale="92500"/>
          </a:bodyPr>
          <a:lstStyle/>
          <a:p>
            <a:pPr marL="0" marR="0" algn="just">
              <a:lnSpc>
                <a:spcPct val="115000"/>
              </a:lnSpc>
              <a:spcBef>
                <a:spcPts val="0"/>
              </a:spcBef>
              <a:spcAft>
                <a:spcPts val="1000"/>
              </a:spcAft>
            </a:pPr>
            <a:r>
              <a:rPr lang="en-US" sz="2400" dirty="0">
                <a:latin typeface="Century Gothic"/>
                <a:ea typeface="Calibri"/>
                <a:cs typeface="Times New Roman"/>
              </a:rPr>
              <a:t>All registrants should satisfy themselves of any reporting procedures in place for any persons entitled to receive disclosures as they may vary from entity to entity or person to person. Reports if made, should include, but is not limited to:</a:t>
            </a:r>
          </a:p>
          <a:p>
            <a:pPr marL="0" marR="0" algn="just">
              <a:lnSpc>
                <a:spcPct val="115000"/>
              </a:lnSpc>
              <a:spcBef>
                <a:spcPts val="0"/>
              </a:spcBef>
              <a:spcAft>
                <a:spcPts val="1000"/>
              </a:spcAft>
            </a:pP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Name of the entity;</a:t>
            </a: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Statutory authority under which it is made;</a:t>
            </a: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Auditing standard under which report is prepared;</a:t>
            </a: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Context within which it is made;</a:t>
            </a: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Matters giving rise to it;</a:t>
            </a: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Request that the recipient acknowledge receipt of the report; and</a:t>
            </a:r>
            <a:endParaRPr lang="en-US" sz="2000" dirty="0">
              <a:ea typeface="Calibri"/>
              <a:cs typeface="Times New Roman"/>
            </a:endParaRPr>
          </a:p>
          <a:p>
            <a:pPr lvl="0" indent="-342900" algn="just">
              <a:lnSpc>
                <a:spcPct val="115000"/>
              </a:lnSpc>
              <a:spcBef>
                <a:spcPts val="0"/>
              </a:spcBef>
              <a:spcAft>
                <a:spcPts val="1000"/>
              </a:spcAft>
              <a:buFont typeface="+mj-lt"/>
              <a:buAutoNum type="arabicPeriod"/>
            </a:pPr>
            <a:r>
              <a:rPr lang="en-US" sz="2400" dirty="0">
                <a:latin typeface="Century Gothic"/>
                <a:ea typeface="Calibri"/>
                <a:cs typeface="Times New Roman"/>
              </a:rPr>
              <a:t>The name of registrant and the date on which the report is made.</a:t>
            </a:r>
            <a:endParaRPr lang="en-US" sz="2000" dirty="0">
              <a:ea typeface="Calibri"/>
              <a:cs typeface="Times New Roman"/>
            </a:endParaRPr>
          </a:p>
          <a:p>
            <a:pPr marL="0" marR="0" algn="just">
              <a:lnSpc>
                <a:spcPct val="115000"/>
              </a:lnSpc>
              <a:spcBef>
                <a:spcPts val="0"/>
              </a:spcBef>
              <a:spcAft>
                <a:spcPts val="1000"/>
              </a:spcAft>
            </a:pPr>
            <a:endParaRPr lang="en-US" sz="2000" dirty="0">
              <a:ea typeface="Calibri"/>
              <a:cs typeface="Times New Roman"/>
            </a:endParaRPr>
          </a:p>
          <a:p>
            <a:endParaRPr lang="en-US" dirty="0"/>
          </a:p>
        </p:txBody>
      </p:sp>
    </p:spTree>
    <p:extLst>
      <p:ext uri="{BB962C8B-B14F-4D97-AF65-F5344CB8AC3E}">
        <p14:creationId xmlns:p14="http://schemas.microsoft.com/office/powerpoint/2010/main" val="379795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620000" cy="4648200"/>
          </a:xfrm>
        </p:spPr>
        <p:txBody>
          <a:bodyPr/>
          <a:lstStyle/>
          <a:p>
            <a:r>
              <a:rPr lang="en-US" sz="2400" dirty="0"/>
              <a:t>Under the Rules registrant must disclose:</a:t>
            </a:r>
            <a:br>
              <a:rPr lang="en-US" sz="2400" dirty="0"/>
            </a:br>
            <a:r>
              <a:rPr lang="en-US" sz="2400" dirty="0"/>
              <a:t/>
            </a:r>
            <a:br>
              <a:rPr lang="en-US" sz="2400" dirty="0"/>
            </a:br>
            <a:r>
              <a:rPr lang="en-US" sz="2400" dirty="0"/>
              <a:t>1. Suspected or actual non-compliance with law or regulation, where the entity has a duty to report and does not.</a:t>
            </a:r>
            <a:br>
              <a:rPr lang="en-US" sz="2400" dirty="0"/>
            </a:br>
            <a:r>
              <a:rPr lang="en-US" sz="2400" dirty="0"/>
              <a:t>2. Real risk that disclosure to the entity may prejudice an investigation or court proceedings.</a:t>
            </a:r>
            <a:br>
              <a:rPr lang="en-US" sz="2400" dirty="0"/>
            </a:br>
            <a:r>
              <a:rPr lang="en-US" sz="2400" dirty="0"/>
              <a:t>3. Whether persons in certain positions are not fit and proper to be carrying out regulated work.</a:t>
            </a:r>
            <a:br>
              <a:rPr lang="en-US" sz="2400" dirty="0"/>
            </a:br>
            <a:r>
              <a:rPr lang="en-US" sz="2400" dirty="0"/>
              <a:t>4. Adverse changes in the circumstances of public bodies.</a:t>
            </a:r>
            <a:br>
              <a:rPr lang="en-US" sz="2400" dirty="0"/>
            </a:br>
            <a:r>
              <a:rPr lang="en-US" sz="2400" dirty="0"/>
              <a:t>5. Material loss or loss of control over assists or records that adversely impact the entity’s ability to conduct regulated business.  </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15875" y="5029200"/>
            <a:ext cx="1432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97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001000" cy="6248400"/>
          </a:xfrm>
        </p:spPr>
        <p:txBody>
          <a:bodyPr/>
          <a:lstStyle/>
          <a:p>
            <a:pPr marL="114300" indent="0">
              <a:buNone/>
            </a:pPr>
            <a:endParaRPr lang="en-JM" dirty="0"/>
          </a:p>
          <a:p>
            <a:pPr marL="114300" indent="0">
              <a:buNone/>
            </a:pPr>
            <a:r>
              <a:rPr lang="en-JM" dirty="0"/>
              <a:t>The areas on which I will be presenting:</a:t>
            </a:r>
          </a:p>
          <a:p>
            <a:pPr marL="571500" indent="-457200">
              <a:buAutoNum type="alphaLcPeriod"/>
            </a:pPr>
            <a:r>
              <a:rPr lang="en-JM" dirty="0"/>
              <a:t>Money laundering</a:t>
            </a:r>
          </a:p>
          <a:p>
            <a:pPr marL="571500" indent="-457200">
              <a:buAutoNum type="alphaLcPeriod"/>
            </a:pPr>
            <a:r>
              <a:rPr lang="en-JM" dirty="0"/>
              <a:t>Whistle blowing</a:t>
            </a:r>
          </a:p>
          <a:p>
            <a:pPr marL="571500" indent="-457200">
              <a:buAutoNum type="alphaLcPeriod"/>
            </a:pPr>
            <a:r>
              <a:rPr lang="en-JM" dirty="0"/>
              <a:t>Incapacity/Death of a Registrant</a:t>
            </a:r>
          </a:p>
          <a:p>
            <a:pPr marL="571500" indent="-457200">
              <a:buAutoNum type="alphaLcPeriod"/>
            </a:pPr>
            <a:r>
              <a:rPr lang="en-JM" dirty="0"/>
              <a:t>Estates of deceased persons</a:t>
            </a:r>
          </a:p>
        </p:txBody>
      </p:sp>
      <p:pic>
        <p:nvPicPr>
          <p:cNvPr id="4" name="Picture 3"/>
          <p:cNvPicPr>
            <a:picLocks noChangeAspect="1"/>
          </p:cNvPicPr>
          <p:nvPr/>
        </p:nvPicPr>
        <p:blipFill>
          <a:blip r:embed="rId2"/>
          <a:stretch>
            <a:fillRect/>
          </a:stretch>
        </p:blipFill>
        <p:spPr>
          <a:xfrm>
            <a:off x="2819400" y="3124200"/>
            <a:ext cx="2019300" cy="2758927"/>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6858000"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088737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620000" cy="6172200"/>
          </a:xfrm>
        </p:spPr>
        <p:txBody>
          <a:bodyPr>
            <a:normAutofit/>
          </a:bodyPr>
          <a:lstStyle/>
          <a:p>
            <a:pPr marL="0" marR="0" indent="0" algn="just">
              <a:lnSpc>
                <a:spcPct val="115000"/>
              </a:lnSpc>
              <a:spcBef>
                <a:spcPts val="0"/>
              </a:spcBef>
              <a:spcAft>
                <a:spcPts val="1000"/>
              </a:spcAft>
              <a:buNone/>
            </a:pPr>
            <a:r>
              <a:rPr lang="en-US" sz="2400" dirty="0">
                <a:latin typeface="Century Gothic"/>
                <a:ea typeface="Calibri"/>
                <a:cs typeface="Times New Roman"/>
              </a:rPr>
              <a:t>Most registrants’ contracts with clients are subject to confidentiality. But disclosures under this Act that shall not constitute a breach of confidence if it is made:</a:t>
            </a:r>
            <a:endParaRPr lang="en-US" sz="2000" dirty="0">
              <a:ea typeface="Calibri"/>
              <a:cs typeface="Times New Roman"/>
            </a:endParaRPr>
          </a:p>
          <a:p>
            <a:pPr lvl="0" indent="-342900" algn="just">
              <a:lnSpc>
                <a:spcPct val="115000"/>
              </a:lnSpc>
              <a:spcBef>
                <a:spcPts val="0"/>
              </a:spcBef>
              <a:buFont typeface="+mj-lt"/>
              <a:buAutoNum type="alphaLcParenBoth"/>
            </a:pPr>
            <a:r>
              <a:rPr lang="en-US" sz="2400" dirty="0">
                <a:latin typeface="Century Gothic"/>
                <a:ea typeface="Calibri"/>
                <a:cs typeface="Times New Roman"/>
              </a:rPr>
              <a:t>In the public interest and in accordance with relevant laws;</a:t>
            </a:r>
            <a:endParaRPr lang="en-US" sz="2000" dirty="0">
              <a:ea typeface="Calibri"/>
              <a:cs typeface="Times New Roman"/>
            </a:endParaRPr>
          </a:p>
          <a:p>
            <a:pPr lvl="0" indent="-342900" algn="just">
              <a:lnSpc>
                <a:spcPct val="115000"/>
              </a:lnSpc>
              <a:spcBef>
                <a:spcPts val="0"/>
              </a:spcBef>
              <a:buFont typeface="+mj-lt"/>
              <a:buAutoNum type="alphaLcParenBoth"/>
            </a:pPr>
            <a:r>
              <a:rPr lang="en-US" sz="2400" dirty="0">
                <a:latin typeface="Century Gothic"/>
                <a:ea typeface="Calibri"/>
                <a:cs typeface="Times New Roman"/>
              </a:rPr>
              <a:t>To the proper authority;</a:t>
            </a:r>
            <a:endParaRPr lang="en-US" sz="2000" dirty="0">
              <a:ea typeface="Calibri"/>
              <a:cs typeface="Times New Roman"/>
            </a:endParaRPr>
          </a:p>
          <a:p>
            <a:pPr lvl="0" indent="-342900" algn="just">
              <a:lnSpc>
                <a:spcPct val="115000"/>
              </a:lnSpc>
              <a:spcBef>
                <a:spcPts val="0"/>
              </a:spcBef>
              <a:buFont typeface="+mj-lt"/>
              <a:buAutoNum type="alphaLcParenBoth"/>
            </a:pPr>
            <a:r>
              <a:rPr lang="en-US" sz="2400" dirty="0">
                <a:latin typeface="Century Gothic"/>
                <a:ea typeface="Calibri"/>
                <a:cs typeface="Times New Roman"/>
              </a:rPr>
              <a:t>In good faith; and/or</a:t>
            </a:r>
            <a:endParaRPr lang="en-US" sz="2000" dirty="0">
              <a:ea typeface="Calibri"/>
              <a:cs typeface="Times New Roman"/>
            </a:endParaRPr>
          </a:p>
          <a:p>
            <a:pPr lvl="0" indent="-342900" algn="just">
              <a:lnSpc>
                <a:spcPct val="115000"/>
              </a:lnSpc>
              <a:spcBef>
                <a:spcPts val="0"/>
              </a:spcBef>
              <a:spcAft>
                <a:spcPts val="1000"/>
              </a:spcAft>
              <a:buFont typeface="+mj-lt"/>
              <a:buAutoNum type="alphaLcParenBoth"/>
            </a:pPr>
            <a:r>
              <a:rPr lang="en-US" sz="2400" dirty="0">
                <a:latin typeface="Century Gothic"/>
                <a:ea typeface="Calibri"/>
                <a:cs typeface="Times New Roman"/>
              </a:rPr>
              <a:t>Under the compulsion of law. </a:t>
            </a:r>
            <a:endParaRPr lang="en-US" sz="2000" dirty="0">
              <a:ea typeface="Calibri"/>
              <a:cs typeface="Times New Roman"/>
            </a:endParaRPr>
          </a:p>
          <a:p>
            <a:pPr marL="0" marR="0" algn="just">
              <a:lnSpc>
                <a:spcPct val="115000"/>
              </a:lnSpc>
              <a:spcBef>
                <a:spcPts val="0"/>
              </a:spcBef>
              <a:spcAft>
                <a:spcPts val="1000"/>
              </a:spcAft>
            </a:pPr>
            <a:r>
              <a:rPr lang="en-US" sz="2400" dirty="0">
                <a:latin typeface="Century Gothic"/>
                <a:ea typeface="Calibri"/>
                <a:cs typeface="Times New Roman"/>
              </a:rPr>
              <a:t>When in doubt about your obligations, seek the advice of an attorney.</a:t>
            </a:r>
            <a:endParaRPr lang="en-US" sz="2000" dirty="0">
              <a:ea typeface="Calibri"/>
              <a:cs typeface="Times New Roman"/>
            </a:endParaRPr>
          </a:p>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800600"/>
            <a:ext cx="1800225" cy="1857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278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620000" cy="5943600"/>
          </a:xfrm>
        </p:spPr>
        <p:txBody>
          <a:bodyPr/>
          <a:lstStyle/>
          <a:p>
            <a:pPr marL="0" marR="0" indent="0" algn="ctr">
              <a:lnSpc>
                <a:spcPct val="115000"/>
              </a:lnSpc>
              <a:spcBef>
                <a:spcPts val="0"/>
              </a:spcBef>
              <a:spcAft>
                <a:spcPts val="1000"/>
              </a:spcAft>
              <a:buNone/>
            </a:pPr>
            <a:r>
              <a:rPr lang="en-US" sz="2400" u="sng" dirty="0">
                <a:latin typeface="Century Gothic"/>
                <a:ea typeface="Calibri"/>
                <a:cs typeface="Times New Roman"/>
              </a:rPr>
              <a:t>Incapacity or death of a registrant </a:t>
            </a:r>
            <a:endParaRPr lang="en-US" sz="2000" dirty="0">
              <a:ea typeface="Calibri"/>
              <a:cs typeface="Times New Roman"/>
            </a:endParaRPr>
          </a:p>
          <a:p>
            <a:pPr marL="0" marR="0" indent="0" algn="just">
              <a:lnSpc>
                <a:spcPct val="115000"/>
              </a:lnSpc>
              <a:spcBef>
                <a:spcPts val="0"/>
              </a:spcBef>
              <a:spcAft>
                <a:spcPts val="1000"/>
              </a:spcAft>
              <a:buNone/>
            </a:pPr>
            <a:endParaRPr lang="en-US" sz="2400" dirty="0">
              <a:latin typeface="Century Gothic"/>
              <a:ea typeface="Calibri"/>
              <a:cs typeface="Times New Roman"/>
            </a:endParaRPr>
          </a:p>
          <a:p>
            <a:pPr marL="0" marR="0" indent="0" algn="just">
              <a:lnSpc>
                <a:spcPct val="115000"/>
              </a:lnSpc>
              <a:spcBef>
                <a:spcPts val="0"/>
              </a:spcBef>
              <a:spcAft>
                <a:spcPts val="1000"/>
              </a:spcAft>
              <a:buNone/>
            </a:pPr>
            <a:r>
              <a:rPr lang="en-US" sz="2400" dirty="0">
                <a:latin typeface="Century Gothic"/>
                <a:ea typeface="Calibri"/>
                <a:cs typeface="Times New Roman"/>
              </a:rPr>
              <a:t>In order to become a registrant, all practitioners are mandated to make arrangements for the continuity of the management of their practice in the event of death and or incapacity. Copies of model continuity agreements are available from the ICAJ. In other instances, seek the assistance of an attorney-at-law. </a:t>
            </a:r>
            <a:endParaRPr lang="en-US" sz="2000" dirty="0">
              <a:ea typeface="Calibri"/>
              <a:cs typeface="Times New Roman"/>
            </a:endParaRPr>
          </a:p>
          <a:p>
            <a:pPr marL="0" marR="0" algn="just">
              <a:lnSpc>
                <a:spcPct val="115000"/>
              </a:lnSpc>
              <a:spcBef>
                <a:spcPts val="0"/>
              </a:spcBef>
              <a:spcAft>
                <a:spcPts val="1000"/>
              </a:spcAft>
            </a:pPr>
            <a:endParaRPr lang="en-US" sz="2000" dirty="0">
              <a:ea typeface="Calibri"/>
              <a:cs typeface="Times New Roman"/>
            </a:endParaRP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932" y="4246418"/>
            <a:ext cx="19335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474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7620000" cy="6248400"/>
          </a:xfrm>
        </p:spPr>
        <p:txBody>
          <a:bodyPr>
            <a:normAutofit fontScale="92500" lnSpcReduction="20000"/>
          </a:bodyPr>
          <a:lstStyle/>
          <a:p>
            <a:pPr marL="0" marR="0" algn="just">
              <a:lnSpc>
                <a:spcPct val="115000"/>
              </a:lnSpc>
              <a:spcBef>
                <a:spcPts val="0"/>
              </a:spcBef>
              <a:spcAft>
                <a:spcPts val="1000"/>
              </a:spcAft>
            </a:pPr>
            <a:r>
              <a:rPr lang="en-US" sz="2400" dirty="0">
                <a:latin typeface="Century Gothic"/>
                <a:ea typeface="Calibri"/>
                <a:cs typeface="Times New Roman"/>
              </a:rPr>
              <a:t>In addition to ensuring that the person with whom you enter a continuity agreement is compatible with your qualifications, practice, procedures and fee structure, a registrant should ensure that the agreements include:</a:t>
            </a: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The nature of the relationship between the parties;</a:t>
            </a: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Circumstances under which the agreement will commence;</a:t>
            </a: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Maximum duration of the management of the practice under the continuity agreement;</a:t>
            </a: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Provisions/circumstances for review where necessary/relevant;</a:t>
            </a: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Obligations and powers of the continuing nominee in the management of the practice;</a:t>
            </a: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Remuneration of the continuing nominee; and</a:t>
            </a:r>
            <a:endParaRPr lang="en-US" sz="2000" dirty="0">
              <a:ea typeface="Calibri"/>
              <a:cs typeface="Times New Roman"/>
            </a:endParaRPr>
          </a:p>
          <a:p>
            <a:pPr lvl="0" indent="-342900" algn="just">
              <a:lnSpc>
                <a:spcPct val="115000"/>
              </a:lnSpc>
              <a:spcBef>
                <a:spcPts val="0"/>
              </a:spcBef>
              <a:spcAft>
                <a:spcPts val="1000"/>
              </a:spcAft>
              <a:buFont typeface="+mj-lt"/>
              <a:buAutoNum type="arabicPeriod"/>
            </a:pPr>
            <a:r>
              <a:rPr lang="en-US" sz="2400" dirty="0">
                <a:latin typeface="Century Gothic"/>
                <a:ea typeface="Calibri"/>
                <a:cs typeface="Times New Roman"/>
              </a:rPr>
              <a:t>Structure and content of the letter to be sent to clients of the existing practice.</a:t>
            </a:r>
            <a:endParaRPr lang="en-US" sz="2000" dirty="0">
              <a:ea typeface="Calibri"/>
              <a:cs typeface="Times New Roman"/>
            </a:endParaRPr>
          </a:p>
          <a:p>
            <a:endParaRPr lang="en-US" dirty="0"/>
          </a:p>
        </p:txBody>
      </p:sp>
    </p:spTree>
    <p:extLst>
      <p:ext uri="{BB962C8B-B14F-4D97-AF65-F5344CB8AC3E}">
        <p14:creationId xmlns:p14="http://schemas.microsoft.com/office/powerpoint/2010/main" val="2716212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620000" cy="6172200"/>
          </a:xfrm>
        </p:spPr>
        <p:txBody>
          <a:bodyPr>
            <a:normAutofit/>
          </a:bodyPr>
          <a:lstStyle/>
          <a:p>
            <a:pPr marL="0" lvl="0" indent="0" algn="just">
              <a:lnSpc>
                <a:spcPct val="115000"/>
              </a:lnSpc>
              <a:spcBef>
                <a:spcPts val="0"/>
              </a:spcBef>
              <a:spcAft>
                <a:spcPts val="1000"/>
              </a:spcAft>
              <a:buClr>
                <a:srgbClr val="A9A57C"/>
              </a:buClr>
              <a:buNone/>
            </a:pPr>
            <a:r>
              <a:rPr lang="en-US" sz="2400" dirty="0">
                <a:solidFill>
                  <a:srgbClr val="2F2B20"/>
                </a:solidFill>
                <a:latin typeface="Century Gothic"/>
                <a:ea typeface="Calibri"/>
                <a:cs typeface="Times New Roman"/>
              </a:rPr>
              <a:t>Persons contracted to be continuing nominees of a practice must be mindful of conflict of interest considerations and disclosures. You must obtain the express agreement of the principal or the principal’s representative to accept any client of the practice as your own. </a:t>
            </a:r>
          </a:p>
          <a:p>
            <a:pPr marL="0" lvl="0" indent="0" algn="just">
              <a:lnSpc>
                <a:spcPct val="115000"/>
              </a:lnSpc>
              <a:spcBef>
                <a:spcPts val="0"/>
              </a:spcBef>
              <a:spcAft>
                <a:spcPts val="1000"/>
              </a:spcAft>
              <a:buClr>
                <a:srgbClr val="A9A57C"/>
              </a:buClr>
              <a:buNone/>
            </a:pPr>
            <a:endParaRPr lang="en-US" sz="2400" dirty="0">
              <a:solidFill>
                <a:srgbClr val="2F2B20"/>
              </a:solidFill>
              <a:latin typeface="Century Gothic"/>
              <a:ea typeface="Calibri"/>
              <a:cs typeface="Times New Roman"/>
            </a:endParaRPr>
          </a:p>
          <a:p>
            <a:pPr marL="0" lvl="0" indent="0" algn="just">
              <a:lnSpc>
                <a:spcPct val="115000"/>
              </a:lnSpc>
              <a:spcBef>
                <a:spcPts val="0"/>
              </a:spcBef>
              <a:spcAft>
                <a:spcPts val="1000"/>
              </a:spcAft>
              <a:buClr>
                <a:srgbClr val="A9A57C"/>
              </a:buClr>
              <a:buNone/>
            </a:pPr>
            <a:r>
              <a:rPr lang="en-US" sz="2400" dirty="0">
                <a:solidFill>
                  <a:srgbClr val="2F2B20"/>
                </a:solidFill>
                <a:latin typeface="Century Gothic"/>
                <a:ea typeface="Calibri"/>
                <a:cs typeface="Times New Roman"/>
              </a:rPr>
              <a:t>This in no way prevents a continuing nominee from purchasing/acquiring the practice from the principal; and depending on the circumstances, this may be the most satisfactory disposition of the matter.</a:t>
            </a:r>
            <a:endParaRPr lang="en-US" sz="2000" dirty="0">
              <a:solidFill>
                <a:srgbClr val="2F2B20"/>
              </a:solidFill>
              <a:ea typeface="Calibri"/>
              <a:cs typeface="Times New Roman"/>
            </a:endParaRPr>
          </a:p>
          <a:p>
            <a:endParaRPr lang="en-JM" dirty="0"/>
          </a:p>
        </p:txBody>
      </p:sp>
    </p:spTree>
    <p:extLst>
      <p:ext uri="{BB962C8B-B14F-4D97-AF65-F5344CB8AC3E}">
        <p14:creationId xmlns:p14="http://schemas.microsoft.com/office/powerpoint/2010/main" val="3608684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7620000" cy="5638800"/>
          </a:xfrm>
        </p:spPr>
        <p:txBody>
          <a:bodyPr/>
          <a:lstStyle/>
          <a:p>
            <a:pPr marL="0" marR="0" indent="0" algn="just">
              <a:lnSpc>
                <a:spcPct val="115000"/>
              </a:lnSpc>
              <a:spcBef>
                <a:spcPts val="0"/>
              </a:spcBef>
              <a:spcAft>
                <a:spcPts val="1000"/>
              </a:spcAft>
              <a:buNone/>
            </a:pPr>
            <a:r>
              <a:rPr lang="en-US" sz="2400" dirty="0">
                <a:latin typeface="Century Gothic"/>
                <a:ea typeface="Calibri"/>
                <a:cs typeface="Times New Roman"/>
              </a:rPr>
              <a:t>With respect to death, all registrants are encouraged to make a Will and appoint executors who will be able to administer their estates and who will be able to take control immediately on death to protect the practice. For details of same, seek the advice of and retain an </a:t>
            </a:r>
            <a:r>
              <a:rPr lang="en-US" sz="2400" b="1" dirty="0">
                <a:latin typeface="Century Gothic"/>
                <a:ea typeface="Calibri"/>
                <a:cs typeface="Times New Roman"/>
              </a:rPr>
              <a:t>attorney-at-law</a:t>
            </a:r>
            <a:r>
              <a:rPr lang="en-US" sz="2400" dirty="0">
                <a:latin typeface="Century Gothic"/>
                <a:ea typeface="Calibri"/>
                <a:cs typeface="Times New Roman"/>
              </a:rPr>
              <a:t> so to do. </a:t>
            </a:r>
            <a:endParaRPr lang="en-US" sz="2000" dirty="0">
              <a:ea typeface="Calibri"/>
              <a:cs typeface="Times New Roman"/>
            </a:endParaRPr>
          </a:p>
          <a:p>
            <a:endParaRPr lang="en-US" dirty="0"/>
          </a:p>
        </p:txBody>
      </p:sp>
      <p:pic>
        <p:nvPicPr>
          <p:cNvPr id="2" name="Picture 1"/>
          <p:cNvPicPr>
            <a:picLocks noChangeAspect="1"/>
          </p:cNvPicPr>
          <p:nvPr/>
        </p:nvPicPr>
        <p:blipFill>
          <a:blip r:embed="rId2"/>
          <a:stretch>
            <a:fillRect/>
          </a:stretch>
        </p:blipFill>
        <p:spPr>
          <a:xfrm>
            <a:off x="2438400" y="4038600"/>
            <a:ext cx="2447925" cy="1704975"/>
          </a:xfrm>
          <a:prstGeom prst="rect">
            <a:avLst/>
          </a:prstGeom>
        </p:spPr>
      </p:pic>
      <p:pic>
        <p:nvPicPr>
          <p:cNvPr id="4" name="Picture 2"/>
          <p:cNvPicPr>
            <a:picLocks noChangeAspect="1" noChangeArrowheads="1"/>
          </p:cNvPicPr>
          <p:nvPr/>
        </p:nvPicPr>
        <p:blipFill>
          <a:blip r:embed="rId3" cstate="print"/>
          <a:srcRect/>
          <a:stretch>
            <a:fillRect/>
          </a:stretch>
        </p:blipFill>
        <p:spPr bwMode="auto">
          <a:xfrm>
            <a:off x="6858000"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460388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620000" cy="5943600"/>
          </a:xfrm>
        </p:spPr>
        <p:txBody>
          <a:bodyPr>
            <a:normAutofit fontScale="92500"/>
          </a:bodyPr>
          <a:lstStyle/>
          <a:p>
            <a:pPr marL="0" marR="0" indent="0" algn="just">
              <a:lnSpc>
                <a:spcPct val="115000"/>
              </a:lnSpc>
              <a:spcBef>
                <a:spcPts val="0"/>
              </a:spcBef>
              <a:spcAft>
                <a:spcPts val="1000"/>
              </a:spcAft>
              <a:buNone/>
            </a:pPr>
            <a:r>
              <a:rPr lang="en-US" sz="2400" dirty="0">
                <a:latin typeface="Century Gothic"/>
                <a:ea typeface="Calibri"/>
                <a:cs typeface="Times New Roman"/>
              </a:rPr>
              <a:t>If a registrant dies without making a will, then the process may take longer, as no action can be taken in relation to the practice until Administrators are appointed by the Court. </a:t>
            </a:r>
          </a:p>
          <a:p>
            <a:pPr marL="0" marR="0" indent="0" algn="just">
              <a:lnSpc>
                <a:spcPct val="115000"/>
              </a:lnSpc>
              <a:spcBef>
                <a:spcPts val="0"/>
              </a:spcBef>
              <a:spcAft>
                <a:spcPts val="1000"/>
              </a:spcAft>
              <a:buNone/>
            </a:pPr>
            <a:endParaRPr lang="en-US" sz="2400" dirty="0">
              <a:latin typeface="Century Gothic"/>
              <a:ea typeface="Calibri"/>
              <a:cs typeface="Times New Roman"/>
            </a:endParaRPr>
          </a:p>
          <a:p>
            <a:pPr marL="0" marR="0" indent="0" algn="just">
              <a:lnSpc>
                <a:spcPct val="115000"/>
              </a:lnSpc>
              <a:spcBef>
                <a:spcPts val="0"/>
              </a:spcBef>
              <a:spcAft>
                <a:spcPts val="1000"/>
              </a:spcAft>
              <a:buNone/>
            </a:pPr>
            <a:r>
              <a:rPr lang="en-US" sz="2400" dirty="0">
                <a:latin typeface="Century Gothic"/>
                <a:ea typeface="Calibri"/>
                <a:cs typeface="Times New Roman"/>
              </a:rPr>
              <a:t>It is only through the Court appointment that Administrators are empowered, whereas executors named in a Will obtain their power from the Will itself. </a:t>
            </a:r>
          </a:p>
          <a:p>
            <a:pPr marL="0" marR="0" indent="0" algn="just">
              <a:lnSpc>
                <a:spcPct val="115000"/>
              </a:lnSpc>
              <a:spcBef>
                <a:spcPts val="0"/>
              </a:spcBef>
              <a:spcAft>
                <a:spcPts val="1000"/>
              </a:spcAft>
              <a:buNone/>
            </a:pPr>
            <a:endParaRPr lang="en-US" sz="2400" dirty="0">
              <a:latin typeface="Century Gothic"/>
              <a:ea typeface="Calibri"/>
              <a:cs typeface="Times New Roman"/>
            </a:endParaRPr>
          </a:p>
          <a:p>
            <a:pPr marL="0" marR="0" indent="0" algn="just">
              <a:lnSpc>
                <a:spcPct val="115000"/>
              </a:lnSpc>
              <a:spcBef>
                <a:spcPts val="0"/>
              </a:spcBef>
              <a:spcAft>
                <a:spcPts val="1000"/>
              </a:spcAft>
              <a:buNone/>
            </a:pPr>
            <a:r>
              <a:rPr lang="en-US" sz="2400" dirty="0">
                <a:latin typeface="Century Gothic"/>
                <a:ea typeface="Calibri"/>
                <a:cs typeface="Times New Roman"/>
              </a:rPr>
              <a:t>However, executors must obtain probate from the Court, but they are entitled to take action to protect and preserve an estate immediately which can be prior to probate.</a:t>
            </a:r>
            <a:endParaRPr lang="en-US" sz="2000" dirty="0">
              <a:ea typeface="Calibri"/>
              <a:cs typeface="Times New Roman"/>
            </a:endParaRPr>
          </a:p>
          <a:p>
            <a:endParaRPr lang="en-US" dirty="0"/>
          </a:p>
        </p:txBody>
      </p:sp>
    </p:spTree>
    <p:extLst>
      <p:ext uri="{BB962C8B-B14F-4D97-AF65-F5344CB8AC3E}">
        <p14:creationId xmlns:p14="http://schemas.microsoft.com/office/powerpoint/2010/main" val="1095436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620000" cy="6172200"/>
          </a:xfrm>
        </p:spPr>
        <p:txBody>
          <a:bodyPr>
            <a:normAutofit fontScale="92500"/>
          </a:bodyPr>
          <a:lstStyle/>
          <a:p>
            <a:pPr marL="0" marR="0" indent="0" algn="ctr">
              <a:lnSpc>
                <a:spcPct val="115000"/>
              </a:lnSpc>
              <a:spcBef>
                <a:spcPts val="0"/>
              </a:spcBef>
              <a:spcAft>
                <a:spcPts val="1000"/>
              </a:spcAft>
              <a:buNone/>
            </a:pPr>
            <a:r>
              <a:rPr lang="en-US" sz="2400" u="sng" dirty="0">
                <a:latin typeface="Century Gothic"/>
                <a:ea typeface="Calibri"/>
                <a:cs typeface="Times New Roman"/>
              </a:rPr>
              <a:t>Estates of deceased persons</a:t>
            </a:r>
            <a:endParaRPr lang="en-US" sz="2000" dirty="0">
              <a:ea typeface="Calibri"/>
              <a:cs typeface="Times New Roman"/>
            </a:endParaRPr>
          </a:p>
          <a:p>
            <a:pPr marL="0" marR="0" algn="just">
              <a:lnSpc>
                <a:spcPct val="115000"/>
              </a:lnSpc>
              <a:spcBef>
                <a:spcPts val="0"/>
              </a:spcBef>
              <a:spcAft>
                <a:spcPts val="1000"/>
              </a:spcAft>
            </a:pPr>
            <a:r>
              <a:rPr lang="en-US" sz="2400" dirty="0">
                <a:latin typeface="Century Gothic"/>
                <a:ea typeface="Calibri"/>
                <a:cs typeface="Times New Roman"/>
              </a:rPr>
              <a:t>Nothing bars any registrant from administering the estates of deceased persons. However be mindful of the following:</a:t>
            </a: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You must satisfy yourself of what your obligations will be and that you are willing to carry them out;</a:t>
            </a:r>
            <a:endParaRPr lang="en-US" sz="2000" dirty="0">
              <a:ea typeface="Calibri"/>
              <a:cs typeface="Times New Roman"/>
            </a:endParaRPr>
          </a:p>
          <a:p>
            <a:pPr lvl="0" indent="-342900" algn="just">
              <a:lnSpc>
                <a:spcPct val="115000"/>
              </a:lnSpc>
              <a:spcBef>
                <a:spcPts val="0"/>
              </a:spcBef>
              <a:buFont typeface="+mj-lt"/>
              <a:buAutoNum type="arabicPeriod"/>
            </a:pPr>
            <a:r>
              <a:rPr lang="en-US" sz="2400" dirty="0">
                <a:latin typeface="Century Gothic"/>
                <a:ea typeface="Calibri"/>
                <a:cs typeface="Times New Roman"/>
              </a:rPr>
              <a:t>You must carry out a self-assessment to ensure that your professional independence will not be compromised by so doing. Disclosures where relevant must be made (for example if you had acted as accountant or auditor for the deceased);</a:t>
            </a:r>
            <a:endParaRPr lang="en-US" sz="2000" dirty="0">
              <a:ea typeface="Calibri"/>
              <a:cs typeface="Times New Roman"/>
            </a:endParaRPr>
          </a:p>
          <a:p>
            <a:pPr lvl="0" indent="-342900" algn="just">
              <a:lnSpc>
                <a:spcPct val="115000"/>
              </a:lnSpc>
              <a:spcBef>
                <a:spcPts val="0"/>
              </a:spcBef>
              <a:spcAft>
                <a:spcPts val="1000"/>
              </a:spcAft>
              <a:buFont typeface="+mj-lt"/>
              <a:buAutoNum type="arabicPeriod"/>
            </a:pPr>
            <a:r>
              <a:rPr lang="en-US" sz="2400" dirty="0">
                <a:latin typeface="Century Gothic"/>
                <a:ea typeface="Calibri"/>
                <a:cs typeface="Times New Roman"/>
              </a:rPr>
              <a:t>You must avail yourself of legal advice in the carrying out of your duties.</a:t>
            </a:r>
            <a:endParaRPr lang="en-US" sz="2000" dirty="0">
              <a:ea typeface="Calibri"/>
              <a:cs typeface="Times New Roman"/>
            </a:endParaRPr>
          </a:p>
          <a:p>
            <a:endParaRPr lang="en-US" dirty="0"/>
          </a:p>
        </p:txBody>
      </p:sp>
    </p:spTree>
    <p:extLst>
      <p:ext uri="{BB962C8B-B14F-4D97-AF65-F5344CB8AC3E}">
        <p14:creationId xmlns:p14="http://schemas.microsoft.com/office/powerpoint/2010/main" val="6639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7620000" cy="1143000"/>
          </a:xfrm>
        </p:spPr>
        <p:txBody>
          <a:bodyPr/>
          <a:lstStyle/>
          <a:p>
            <a:pPr algn="ctr"/>
            <a:r>
              <a:rPr lang="en-US" dirty="0"/>
              <a:t>The End</a:t>
            </a:r>
          </a:p>
        </p:txBody>
      </p:sp>
      <p:pic>
        <p:nvPicPr>
          <p:cNvPr id="3" name="Picture 2"/>
          <p:cNvPicPr>
            <a:picLocks noChangeAspect="1" noChangeArrowheads="1"/>
          </p:cNvPicPr>
          <p:nvPr/>
        </p:nvPicPr>
        <p:blipFill>
          <a:blip r:embed="rId2" cstate="print"/>
          <a:srcRect/>
          <a:stretch>
            <a:fillRect/>
          </a:stretch>
        </p:blipFill>
        <p:spPr bwMode="auto">
          <a:xfrm>
            <a:off x="3429000" y="838200"/>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372674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Anti-Money Laundering</a:t>
            </a:r>
          </a:p>
        </p:txBody>
      </p:sp>
      <p:sp>
        <p:nvSpPr>
          <p:cNvPr id="3" name="Content Placeholder 2"/>
          <p:cNvSpPr>
            <a:spLocks noGrp="1"/>
          </p:cNvSpPr>
          <p:nvPr>
            <p:ph idx="1"/>
          </p:nvPr>
        </p:nvSpPr>
        <p:spPr/>
        <p:txBody>
          <a:bodyPr>
            <a:noAutofit/>
          </a:bodyPr>
          <a:lstStyle/>
          <a:p>
            <a:pPr algn="just"/>
            <a:r>
              <a:rPr lang="en-US" sz="2800" dirty="0"/>
              <a:t>Money laundering has become internationally prevalent as a means by which criminals attempt to conceal the true origin and ownership of proceeds of their criminal activities. This method of concealment is oftentimes facilitated by the professionals such as accountants and attorneys, albeit unwittingly so and includes the movement into or outside of Jamaica. </a:t>
            </a:r>
          </a:p>
        </p:txBody>
      </p:sp>
      <p:sp>
        <p:nvSpPr>
          <p:cNvPr id="4" name="AutoShape 2" descr="Image result for money laundering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9288" y="4710545"/>
            <a:ext cx="23145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37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7848600" cy="5181600"/>
          </a:xfrm>
        </p:spPr>
        <p:txBody>
          <a:bodyPr>
            <a:normAutofit/>
          </a:bodyPr>
          <a:lstStyle/>
          <a:p>
            <a:pPr lvl="0" algn="just">
              <a:buClr>
                <a:srgbClr val="A9A57C"/>
              </a:buClr>
            </a:pPr>
            <a:r>
              <a:rPr lang="en-US" sz="2800" dirty="0">
                <a:solidFill>
                  <a:srgbClr val="2F2B20"/>
                </a:solidFill>
              </a:rPr>
              <a:t>When successful, these criminals are able to maintain control over these illicit proceeds and also have a legitimate cover for the source of their criminal proceeds. This control and cover may be used for other illicit activities, for example, terrorism. As a result different countries have enacted different laws in an effort to combat money laundering in their respective territories. </a:t>
            </a:r>
          </a:p>
          <a:p>
            <a:endParaRPr lang="en-US" sz="2800" dirty="0"/>
          </a:p>
        </p:txBody>
      </p:sp>
      <p:pic>
        <p:nvPicPr>
          <p:cNvPr id="3076" name="Picture 4" descr="Image result for money laundering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205669"/>
            <a:ext cx="2057400" cy="26523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cstate="print"/>
          <a:srcRect/>
          <a:stretch>
            <a:fillRect/>
          </a:stretch>
        </p:blipFill>
        <p:spPr bwMode="auto">
          <a:xfrm>
            <a:off x="6858000" y="5334000"/>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37108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620000" cy="5791200"/>
          </a:xfrm>
        </p:spPr>
        <p:txBody>
          <a:bodyPr/>
          <a:lstStyle/>
          <a:p>
            <a:pPr marL="0" marR="0" algn="just">
              <a:lnSpc>
                <a:spcPct val="115000"/>
              </a:lnSpc>
              <a:spcBef>
                <a:spcPts val="0"/>
              </a:spcBef>
              <a:spcAft>
                <a:spcPts val="1000"/>
              </a:spcAft>
            </a:pPr>
            <a:r>
              <a:rPr lang="en-US" sz="2400" dirty="0">
                <a:latin typeface="Century Gothic"/>
                <a:ea typeface="Calibri"/>
                <a:cs typeface="Times New Roman"/>
              </a:rPr>
              <a:t>The relevant legislation is:</a:t>
            </a:r>
            <a:endParaRPr lang="en-US" sz="2000" dirty="0">
              <a:ea typeface="Calibri"/>
              <a:cs typeface="Times New Roman"/>
            </a:endParaRPr>
          </a:p>
          <a:p>
            <a:pPr marL="0" lvl="0" indent="0" algn="ctr">
              <a:lnSpc>
                <a:spcPct val="115000"/>
              </a:lnSpc>
              <a:spcBef>
                <a:spcPts val="0"/>
              </a:spcBef>
              <a:buNone/>
            </a:pPr>
            <a:r>
              <a:rPr lang="en-US" sz="2400" dirty="0">
                <a:latin typeface="Century Gothic" panose="020B0502020202020204" pitchFamily="34" charset="0"/>
                <a:ea typeface="Calibri"/>
                <a:cs typeface="Times New Roman"/>
              </a:rPr>
              <a:t>The Proceeds of Crime Act (POCA)</a:t>
            </a:r>
          </a:p>
          <a:p>
            <a:pPr marL="0" lvl="0" indent="0" algn="ctr">
              <a:lnSpc>
                <a:spcPct val="115000"/>
              </a:lnSpc>
              <a:spcBef>
                <a:spcPts val="0"/>
              </a:spcBef>
              <a:buNone/>
            </a:pPr>
            <a:endParaRPr lang="en-US" sz="2400" dirty="0">
              <a:latin typeface="Century Gothic" panose="020B0502020202020204" pitchFamily="34" charset="0"/>
              <a:ea typeface="Calibri"/>
              <a:cs typeface="Times New Roman"/>
            </a:endParaRPr>
          </a:p>
          <a:p>
            <a:pPr marL="0" lvl="0" indent="0" algn="just">
              <a:lnSpc>
                <a:spcPct val="115000"/>
              </a:lnSpc>
              <a:spcBef>
                <a:spcPts val="0"/>
              </a:spcBef>
              <a:buNone/>
            </a:pPr>
            <a:r>
              <a:rPr lang="en-US" sz="2000" dirty="0">
                <a:latin typeface="Century Gothic" panose="020B0502020202020204" pitchFamily="34" charset="0"/>
                <a:ea typeface="Calibri"/>
                <a:cs typeface="Times New Roman"/>
              </a:rPr>
              <a:t>Why is POCA relevant? </a:t>
            </a:r>
          </a:p>
          <a:p>
            <a:pPr marL="0" lvl="0" indent="0" algn="just">
              <a:lnSpc>
                <a:spcPct val="115000"/>
              </a:lnSpc>
              <a:spcBef>
                <a:spcPts val="0"/>
              </a:spcBef>
              <a:buNone/>
            </a:pPr>
            <a:endParaRPr lang="en-US" sz="2000" dirty="0">
              <a:latin typeface="Century Gothic" panose="020B0502020202020204" pitchFamily="34" charset="0"/>
              <a:ea typeface="Calibri"/>
              <a:cs typeface="Times New Roman"/>
            </a:endParaRPr>
          </a:p>
          <a:p>
            <a:pPr marL="0" marR="0" indent="0" algn="just">
              <a:lnSpc>
                <a:spcPct val="115000"/>
              </a:lnSpc>
              <a:spcBef>
                <a:spcPts val="0"/>
              </a:spcBef>
              <a:spcAft>
                <a:spcPts val="1000"/>
              </a:spcAft>
              <a:buNone/>
            </a:pPr>
            <a:r>
              <a:rPr lang="en-US" sz="2400" dirty="0">
                <a:latin typeface="Century Gothic" panose="020B0502020202020204" pitchFamily="34" charset="0"/>
                <a:ea typeface="Calibri"/>
                <a:cs typeface="Times New Roman"/>
              </a:rPr>
              <a:t>As at April 1, 2014, by virtue of the Proceeds of Crime (Designated Non-Financial Institution) accountants have been designated as non-financial institutions under the POCA, provided that they engage in any of the following activities:</a:t>
            </a:r>
            <a:endParaRPr lang="en-US" sz="2000" dirty="0">
              <a:latin typeface="Century Gothic" panose="020B0502020202020204" pitchFamily="34" charset="0"/>
              <a:ea typeface="Calibri"/>
              <a:cs typeface="Times New Roman"/>
            </a:endParaRP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858000" y="5417526"/>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113851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7620000" cy="5638800"/>
          </a:xfrm>
        </p:spPr>
        <p:txBody>
          <a:bodyPr/>
          <a:lstStyle/>
          <a:p>
            <a:pPr lvl="0" indent="-342900" algn="just">
              <a:lnSpc>
                <a:spcPct val="115000"/>
              </a:lnSpc>
              <a:spcBef>
                <a:spcPts val="0"/>
              </a:spcBef>
              <a:buFont typeface="+mj-lt"/>
              <a:buAutoNum type="alphaLcParenBoth"/>
            </a:pPr>
            <a:r>
              <a:rPr lang="en-US" sz="2400" dirty="0">
                <a:latin typeface="Century Gothic"/>
                <a:ea typeface="Calibri"/>
                <a:cs typeface="Times New Roman"/>
              </a:rPr>
              <a:t>Sale and/purchase of real estate;</a:t>
            </a:r>
            <a:endParaRPr lang="en-US" sz="2000" dirty="0">
              <a:ea typeface="Calibri"/>
              <a:cs typeface="Times New Roman"/>
            </a:endParaRPr>
          </a:p>
          <a:p>
            <a:pPr lvl="0" indent="-342900" algn="just">
              <a:lnSpc>
                <a:spcPct val="115000"/>
              </a:lnSpc>
              <a:spcBef>
                <a:spcPts val="0"/>
              </a:spcBef>
              <a:buFont typeface="+mj-lt"/>
              <a:buAutoNum type="alphaLcParenBoth"/>
            </a:pPr>
            <a:r>
              <a:rPr lang="en-US" sz="2400" dirty="0">
                <a:latin typeface="Century Gothic"/>
                <a:ea typeface="Calibri"/>
                <a:cs typeface="Times New Roman"/>
              </a:rPr>
              <a:t>Managing client financial portfolios, </a:t>
            </a:r>
            <a:r>
              <a:rPr lang="en-US" sz="2400" dirty="0" err="1">
                <a:latin typeface="Century Gothic"/>
                <a:ea typeface="Calibri"/>
                <a:cs typeface="Times New Roman"/>
              </a:rPr>
              <a:t>eg</a:t>
            </a:r>
            <a:r>
              <a:rPr lang="en-US" sz="2400" dirty="0">
                <a:latin typeface="Century Gothic"/>
                <a:ea typeface="Calibri"/>
                <a:cs typeface="Times New Roman"/>
              </a:rPr>
              <a:t>. money; securities or other assets;</a:t>
            </a:r>
            <a:endParaRPr lang="en-US" sz="2000" dirty="0">
              <a:ea typeface="Calibri"/>
              <a:cs typeface="Times New Roman"/>
            </a:endParaRPr>
          </a:p>
          <a:p>
            <a:pPr lvl="0" indent="-342900" algn="just">
              <a:lnSpc>
                <a:spcPct val="115000"/>
              </a:lnSpc>
              <a:spcBef>
                <a:spcPts val="0"/>
              </a:spcBef>
              <a:buFont typeface="+mj-lt"/>
              <a:buAutoNum type="alphaLcParenBoth"/>
            </a:pPr>
            <a:r>
              <a:rPr lang="en-US" sz="2400" dirty="0">
                <a:latin typeface="Century Gothic"/>
                <a:ea typeface="Calibri"/>
                <a:cs typeface="Times New Roman"/>
              </a:rPr>
              <a:t>Managing a client’s bank accounts, be it savings or securities;</a:t>
            </a:r>
            <a:endParaRPr lang="en-US" sz="2000" dirty="0">
              <a:ea typeface="Calibri"/>
              <a:cs typeface="Times New Roman"/>
            </a:endParaRPr>
          </a:p>
          <a:p>
            <a:pPr lvl="0" indent="-342900" algn="just">
              <a:lnSpc>
                <a:spcPct val="115000"/>
              </a:lnSpc>
              <a:spcBef>
                <a:spcPts val="0"/>
              </a:spcBef>
              <a:buFont typeface="+mj-lt"/>
              <a:buAutoNum type="alphaLcParenBoth"/>
            </a:pPr>
            <a:r>
              <a:rPr lang="en-US" sz="2400" dirty="0">
                <a:latin typeface="Century Gothic"/>
                <a:ea typeface="Calibri"/>
                <a:cs typeface="Times New Roman"/>
              </a:rPr>
              <a:t>Organizing contributions for the creation, operation or management of companies;</a:t>
            </a:r>
            <a:endParaRPr lang="en-US" sz="2000" dirty="0">
              <a:ea typeface="Calibri"/>
              <a:cs typeface="Times New Roman"/>
            </a:endParaRPr>
          </a:p>
          <a:p>
            <a:pPr lvl="0" indent="-342900" algn="just">
              <a:lnSpc>
                <a:spcPct val="115000"/>
              </a:lnSpc>
              <a:spcBef>
                <a:spcPts val="0"/>
              </a:spcBef>
              <a:spcAft>
                <a:spcPts val="1000"/>
              </a:spcAft>
              <a:buFont typeface="+mj-lt"/>
              <a:buAutoNum type="alphaLcParenBoth"/>
            </a:pPr>
            <a:r>
              <a:rPr lang="en-US" sz="2400" dirty="0">
                <a:latin typeface="Century Gothic"/>
                <a:ea typeface="Calibri"/>
                <a:cs typeface="Times New Roman"/>
              </a:rPr>
              <a:t>Creating, operating or managing a legal person or legal arrangement for </a:t>
            </a:r>
            <a:r>
              <a:rPr lang="en-US" sz="2400" dirty="0" err="1">
                <a:latin typeface="Century Gothic"/>
                <a:ea typeface="Calibri"/>
                <a:cs typeface="Times New Roman"/>
              </a:rPr>
              <a:t>eg</a:t>
            </a:r>
            <a:r>
              <a:rPr lang="en-US" sz="2400" dirty="0">
                <a:latin typeface="Century Gothic"/>
                <a:ea typeface="Calibri"/>
                <a:cs typeface="Times New Roman"/>
              </a:rPr>
              <a:t>. a trust or settlement; and</a:t>
            </a:r>
          </a:p>
          <a:p>
            <a:pPr lvl="0" indent="-342900" algn="just">
              <a:lnSpc>
                <a:spcPct val="115000"/>
              </a:lnSpc>
              <a:spcBef>
                <a:spcPts val="0"/>
              </a:spcBef>
              <a:spcAft>
                <a:spcPts val="1000"/>
              </a:spcAft>
              <a:buFont typeface="+mj-lt"/>
              <a:buAutoNum type="alphaLcParenBoth"/>
            </a:pPr>
            <a:r>
              <a:rPr lang="en-US" sz="2400" dirty="0">
                <a:latin typeface="Century Gothic" pitchFamily="34" charset="0"/>
                <a:ea typeface="Calibri"/>
                <a:cs typeface="Times New Roman"/>
              </a:rPr>
              <a:t>Purchasing or selling a business entity.</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781800" y="5257800"/>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900066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889" y="76200"/>
            <a:ext cx="7620000" cy="1524000"/>
          </a:xfrm>
        </p:spPr>
        <p:txBody>
          <a:bodyPr/>
          <a:lstStyle/>
          <a:p>
            <a:r>
              <a:rPr lang="en-US" sz="2400" dirty="0"/>
              <a:t>The obligations of accountants/registrants under POCA are stringent. </a:t>
            </a:r>
          </a:p>
        </p:txBody>
      </p:sp>
      <p:sp>
        <p:nvSpPr>
          <p:cNvPr id="3" name="Content Placeholder 2"/>
          <p:cNvSpPr>
            <a:spLocks noGrp="1"/>
          </p:cNvSpPr>
          <p:nvPr>
            <p:ph idx="1"/>
          </p:nvPr>
        </p:nvSpPr>
        <p:spPr>
          <a:xfrm>
            <a:off x="381000" y="1594556"/>
            <a:ext cx="7620000" cy="4349044"/>
          </a:xfrm>
        </p:spPr>
        <p:txBody>
          <a:bodyPr>
            <a:normAutofit/>
          </a:bodyPr>
          <a:lstStyle/>
          <a:p>
            <a:pPr marL="114300" indent="0">
              <a:buNone/>
            </a:pPr>
            <a:r>
              <a:rPr lang="en-US" dirty="0">
                <a:latin typeface="Century Gothic" panose="020B0502020202020204" pitchFamily="34" charset="0"/>
              </a:rPr>
              <a:t>Under section 92 of POCA a registrant may be liable of a criminal offence if you: </a:t>
            </a:r>
          </a:p>
          <a:p>
            <a:pPr>
              <a:buFont typeface="Wingdings" panose="05000000000000000000" pitchFamily="2" charset="2"/>
              <a:buChar char="§"/>
            </a:pPr>
            <a:r>
              <a:rPr lang="en-US" dirty="0">
                <a:latin typeface="Century Gothic" panose="020B0502020202020204" pitchFamily="34" charset="0"/>
              </a:rPr>
              <a:t>Are involved in a transaction concerning criminal property;</a:t>
            </a:r>
          </a:p>
          <a:p>
            <a:pPr>
              <a:buFont typeface="Wingdings" panose="05000000000000000000" pitchFamily="2" charset="2"/>
              <a:buChar char="§"/>
            </a:pPr>
            <a:r>
              <a:rPr lang="en-US" dirty="0">
                <a:latin typeface="Century Gothic" panose="020B0502020202020204" pitchFamily="34" charset="0"/>
              </a:rPr>
              <a:t>Conceal, disguise, dispose of or bring into Jamaica criminal property; or </a:t>
            </a:r>
          </a:p>
          <a:p>
            <a:pPr>
              <a:buFont typeface="Wingdings" panose="05000000000000000000" pitchFamily="2" charset="2"/>
              <a:buChar char="§"/>
            </a:pPr>
            <a:r>
              <a:rPr lang="en-US" dirty="0">
                <a:latin typeface="Century Gothic" panose="020B0502020202020204" pitchFamily="34" charset="0"/>
              </a:rPr>
              <a:t>Converts, transfers or removes criminal property from Jamaica,</a:t>
            </a:r>
          </a:p>
          <a:p>
            <a:pPr marL="114300" indent="0">
              <a:buNone/>
            </a:pPr>
            <a:r>
              <a:rPr lang="en-US" dirty="0">
                <a:latin typeface="Century Gothic" panose="020B0502020202020204" pitchFamily="34" charset="0"/>
              </a:rPr>
              <a:t>Knowing or having reasonable grounds</a:t>
            </a:r>
          </a:p>
          <a:p>
            <a:pPr marL="114300" indent="0">
              <a:buNone/>
            </a:pPr>
            <a:r>
              <a:rPr lang="en-US" dirty="0">
                <a:latin typeface="Century Gothic" panose="020B0502020202020204" pitchFamily="34" charset="0"/>
              </a:rPr>
              <a:t>To believe that the property is criminal </a:t>
            </a:r>
          </a:p>
          <a:p>
            <a:pPr marL="114300" indent="0">
              <a:buNone/>
            </a:pPr>
            <a:r>
              <a:rPr lang="en-US" dirty="0">
                <a:latin typeface="Century Gothic" panose="020B0502020202020204" pitchFamily="34" charset="0"/>
              </a:rPr>
              <a:t>property</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710545"/>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345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7620000" cy="4800600"/>
          </a:xfrm>
        </p:spPr>
        <p:txBody>
          <a:bodyPr/>
          <a:lstStyle/>
          <a:p>
            <a:pPr marL="114300" indent="0">
              <a:buNone/>
            </a:pPr>
            <a:r>
              <a:rPr lang="en-JM" dirty="0"/>
              <a:t>What is criminal property?</a:t>
            </a:r>
          </a:p>
          <a:p>
            <a:pPr marL="114300" indent="0">
              <a:buNone/>
            </a:pPr>
            <a:endParaRPr lang="en-JM" dirty="0"/>
          </a:p>
          <a:p>
            <a:pPr marL="114300" indent="0">
              <a:buNone/>
            </a:pPr>
            <a:r>
              <a:rPr lang="en-JM" dirty="0"/>
              <a:t>Criminal property is defined by section 91 (1) of POCA as property that “constitutes a person's benefit from criminal conduct or represents such a benefit, in whole or in part and whether directly or indirectly (and it is immaterial who carried out or benefitted from the conduct)”  </a:t>
            </a:r>
          </a:p>
        </p:txBody>
      </p:sp>
      <p:pic>
        <p:nvPicPr>
          <p:cNvPr id="4" name="Picture 3"/>
          <p:cNvPicPr>
            <a:picLocks noChangeAspect="1"/>
          </p:cNvPicPr>
          <p:nvPr/>
        </p:nvPicPr>
        <p:blipFill>
          <a:blip r:embed="rId2"/>
          <a:stretch>
            <a:fillRect/>
          </a:stretch>
        </p:blipFill>
        <p:spPr>
          <a:xfrm>
            <a:off x="2295525" y="3429000"/>
            <a:ext cx="3333750" cy="280035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6781800" y="5257800"/>
            <a:ext cx="1558834" cy="144047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09099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153400" cy="2087562"/>
          </a:xfrm>
        </p:spPr>
        <p:txBody>
          <a:bodyPr/>
          <a:lstStyle/>
          <a:p>
            <a:r>
              <a:rPr lang="en-US" sz="2200" dirty="0"/>
              <a:t>Two very crucial aspects to preventing the facilitation of money laundering activities covered in the Rules are:</a:t>
            </a:r>
            <a:br>
              <a:rPr lang="en-US" sz="2200" dirty="0"/>
            </a:br>
            <a:r>
              <a:rPr lang="en-US" sz="2200" dirty="0"/>
              <a:t>1.	Client Identification - KYC; and </a:t>
            </a:r>
            <a:br>
              <a:rPr lang="en-US" sz="2200" dirty="0"/>
            </a:br>
            <a:r>
              <a:rPr lang="en-US" sz="2200" dirty="0"/>
              <a:t>2.	Having a proper appreciation of your client’s operations – KYCO</a:t>
            </a:r>
            <a:br>
              <a:rPr lang="en-US" sz="2200" dirty="0"/>
            </a:br>
            <a:endParaRPr lang="en-US" sz="2200" dirty="0"/>
          </a:p>
        </p:txBody>
      </p:sp>
      <p:sp>
        <p:nvSpPr>
          <p:cNvPr id="3" name="Content Placeholder 2"/>
          <p:cNvSpPr>
            <a:spLocks noGrp="1"/>
          </p:cNvSpPr>
          <p:nvPr>
            <p:ph idx="1"/>
          </p:nvPr>
        </p:nvSpPr>
        <p:spPr>
          <a:xfrm>
            <a:off x="419100" y="2133600"/>
            <a:ext cx="7620000" cy="4114800"/>
          </a:xfrm>
        </p:spPr>
        <p:txBody>
          <a:bodyPr>
            <a:normAutofit/>
          </a:bodyPr>
          <a:lstStyle/>
          <a:p>
            <a:pPr marL="114300" indent="0">
              <a:buNone/>
            </a:pPr>
            <a:r>
              <a:rPr lang="en-US" dirty="0"/>
              <a:t>Registrants should keep their own files with evidence of the following:</a:t>
            </a:r>
          </a:p>
          <a:p>
            <a:r>
              <a:rPr lang="en-US" dirty="0"/>
              <a:t>A.	Passport/Driver’s </a:t>
            </a:r>
            <a:r>
              <a:rPr lang="en-US" dirty="0" err="1"/>
              <a:t>Licence</a:t>
            </a:r>
            <a:r>
              <a:rPr lang="en-US" dirty="0"/>
              <a:t> of clients who are individuals;</a:t>
            </a:r>
          </a:p>
          <a:p>
            <a:r>
              <a:rPr lang="en-US" dirty="0"/>
              <a:t>B.	Certificate of Incorporation for registered companies;</a:t>
            </a:r>
          </a:p>
          <a:p>
            <a:r>
              <a:rPr lang="en-US" dirty="0"/>
              <a:t>C.	Proof of address/registered address (or primary place of business address) of all clients;</a:t>
            </a:r>
          </a:p>
          <a:p>
            <a:r>
              <a:rPr lang="en-US" dirty="0"/>
              <a:t>D.	Evidence of structure, management and ownership of any company or business;</a:t>
            </a:r>
          </a:p>
          <a:p>
            <a:r>
              <a:rPr lang="en-US" dirty="0"/>
              <a:t>E.          Passport/Driver’s </a:t>
            </a:r>
            <a:r>
              <a:rPr lang="en-US" dirty="0" err="1"/>
              <a:t>Licence</a:t>
            </a:r>
            <a:r>
              <a:rPr lang="en-US" dirty="0"/>
              <a:t> of any or all persons exercising control of company/business clients, together with proof of their addresses; and</a:t>
            </a:r>
          </a:p>
        </p:txBody>
      </p:sp>
    </p:spTree>
    <p:extLst>
      <p:ext uri="{BB962C8B-B14F-4D97-AF65-F5344CB8AC3E}">
        <p14:creationId xmlns:p14="http://schemas.microsoft.com/office/powerpoint/2010/main" val="41220901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132</TotalTime>
  <Words>1742</Words>
  <Application>Microsoft Office PowerPoint</Application>
  <PresentationFormat>On-screen Show (4:3)</PresentationFormat>
  <Paragraphs>133</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Adjacency</vt:lpstr>
      <vt:lpstr>ICAJ/PAB</vt:lpstr>
      <vt:lpstr>PowerPoint Presentation</vt:lpstr>
      <vt:lpstr>Anti-Money Laundering</vt:lpstr>
      <vt:lpstr>PowerPoint Presentation</vt:lpstr>
      <vt:lpstr>PowerPoint Presentation</vt:lpstr>
      <vt:lpstr>PowerPoint Presentation</vt:lpstr>
      <vt:lpstr>The obligations of accountants/registrants under POCA are stringent. </vt:lpstr>
      <vt:lpstr>PowerPoint Presentation</vt:lpstr>
      <vt:lpstr>Two very crucial aspects to preventing the facilitation of money laundering activities covered in the Rules are: 1. Client Identification - KYC; and  2. Having a proper appreciation of your client’s operations – KYCO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 the Rules registrant must disclose:  1. Suspected or actual non-compliance with law or regulation, where the entity has a duty to report and does not. 2. Real risk that disclosure to the entity may prejudice an investigation or court proceedings. 3. Whether persons in certain positions are not fit and proper to be carrying out regulated work. 4. Adverse changes in the circumstances of public bodies. 5. Material loss or loss of control over assists or records that adversely impact the entity’s ability to conduct regulated business.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Accountancy Board</dc:title>
  <dc:creator>Josemar</dc:creator>
  <cp:lastModifiedBy>JOA-Second</cp:lastModifiedBy>
  <cp:revision>64</cp:revision>
  <dcterms:created xsi:type="dcterms:W3CDTF">2017-04-05T02:01:06Z</dcterms:created>
  <dcterms:modified xsi:type="dcterms:W3CDTF">2017-05-01T15:44:19Z</dcterms:modified>
</cp:coreProperties>
</file>