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8" r:id="rId2"/>
    <p:sldMasterId id="2147483680" r:id="rId3"/>
    <p:sldMasterId id="2147483694" r:id="rId4"/>
  </p:sldMasterIdLst>
  <p:notesMasterIdLst>
    <p:notesMasterId r:id="rId30"/>
  </p:notesMasterIdLst>
  <p:handoutMasterIdLst>
    <p:handoutMasterId r:id="rId31"/>
  </p:handoutMasterIdLst>
  <p:sldIdLst>
    <p:sldId id="256" r:id="rId5"/>
    <p:sldId id="272" r:id="rId6"/>
    <p:sldId id="279" r:id="rId7"/>
    <p:sldId id="286" r:id="rId8"/>
    <p:sldId id="274" r:id="rId9"/>
    <p:sldId id="277" r:id="rId10"/>
    <p:sldId id="278" r:id="rId11"/>
    <p:sldId id="280" r:id="rId12"/>
    <p:sldId id="281" r:id="rId13"/>
    <p:sldId id="287" r:id="rId14"/>
    <p:sldId id="288" r:id="rId15"/>
    <p:sldId id="294" r:id="rId16"/>
    <p:sldId id="282" r:id="rId17"/>
    <p:sldId id="283" r:id="rId18"/>
    <p:sldId id="289" r:id="rId19"/>
    <p:sldId id="275" r:id="rId20"/>
    <p:sldId id="276" r:id="rId21"/>
    <p:sldId id="284" r:id="rId22"/>
    <p:sldId id="259" r:id="rId23"/>
    <p:sldId id="260" r:id="rId24"/>
    <p:sldId id="285" r:id="rId25"/>
    <p:sldId id="290" r:id="rId26"/>
    <p:sldId id="291" r:id="rId27"/>
    <p:sldId id="271" r:id="rId28"/>
    <p:sldId id="293"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90"/>
    <a:srgbClr val="FF0066"/>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8398" autoAdjust="0"/>
  </p:normalViewPr>
  <p:slideViewPr>
    <p:cSldViewPr snapToGrid="0" snapToObjects="1" showGuides="1">
      <p:cViewPr varScale="1">
        <p:scale>
          <a:sx n="77" d="100"/>
          <a:sy n="77" d="100"/>
        </p:scale>
        <p:origin x="-1830" y="-96"/>
      </p:cViewPr>
      <p:guideLst>
        <p:guide orient="horz" pos="2160"/>
        <p:guide orient="horz" pos="682"/>
        <p:guide orient="horz" pos="903"/>
        <p:guide orient="horz" pos="3858"/>
        <p:guide orient="horz" pos="127"/>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15/07/2014</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15/07/2014</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For initial engagements</a:t>
            </a:r>
            <a:r>
              <a:rPr lang="en-JM" baseline="0" dirty="0" smtClean="0"/>
              <a:t> – may have to conduct more procedures including discussions with predecessor auditors</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15937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Smaller entities </a:t>
            </a:r>
          </a:p>
          <a:p>
            <a:r>
              <a:rPr lang="en-JM" baseline="0" dirty="0" smtClean="0"/>
              <a:t>-The audit plan, standard audit programs or checklists may be used provided that they are tailored to the circumstances of the engagement, including the auditors’ risk assessments.</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15</a:t>
            </a:fld>
            <a:endParaRPr lang="en-GB" dirty="0"/>
          </a:p>
        </p:txBody>
      </p:sp>
    </p:spTree>
    <p:extLst>
      <p:ext uri="{BB962C8B-B14F-4D97-AF65-F5344CB8AC3E}">
        <p14:creationId xmlns:p14="http://schemas.microsoft.com/office/powerpoint/2010/main" val="3143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E2CF6D8-9E29-41D7-B18C-6F7354E49C5F}" type="slidenum">
              <a:rPr lang="en-US" smtClean="0"/>
              <a:pPr/>
              <a:t>25</a:t>
            </a:fld>
            <a:endParaRPr lang="en-US" dirty="0" smtClean="0"/>
          </a:p>
        </p:txBody>
      </p:sp>
      <p:sp>
        <p:nvSpPr>
          <p:cNvPr id="120835" name="Rectangle 2"/>
          <p:cNvSpPr>
            <a:spLocks noGrp="1" noRot="1" noChangeAspect="1" noChangeArrowheads="1" noTextEdit="1"/>
          </p:cNvSpPr>
          <p:nvPr>
            <p:ph type="sldImg"/>
          </p:nvPr>
        </p:nvSpPr>
        <p:spPr>
          <a:xfrm>
            <a:off x="1257300" y="712788"/>
            <a:ext cx="4837113" cy="3629025"/>
          </a:xfrm>
          <a:ln/>
        </p:spPr>
      </p:sp>
      <p:sp>
        <p:nvSpPr>
          <p:cNvPr id="1208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3143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JM" dirty="0" smtClean="0"/>
              <a:t>Who to deploy? Are</a:t>
            </a:r>
            <a:r>
              <a:rPr lang="en-JM" baseline="0" dirty="0" smtClean="0"/>
              <a:t> more experienced team members needed?  Do I need a specialist or expert on this engagement?</a:t>
            </a:r>
          </a:p>
          <a:p>
            <a:pPr marL="171450" indent="-171450">
              <a:buFontTx/>
              <a:buChar char="-"/>
            </a:pPr>
            <a:r>
              <a:rPr lang="en-JM" baseline="0" dirty="0" smtClean="0"/>
              <a:t>How many team members required? When are they required? What did we agree with the client? </a:t>
            </a:r>
          </a:p>
          <a:p>
            <a:pPr marL="171450" indent="-171450">
              <a:buFontTx/>
              <a:buChar char="-"/>
            </a:pPr>
            <a:r>
              <a:rPr lang="en-JM" baseline="0" dirty="0" smtClean="0"/>
              <a:t>Will the audit be conducted in only on phase? Is there is an interim audit?</a:t>
            </a:r>
          </a:p>
          <a:p>
            <a:pPr marL="171450" indent="-171450">
              <a:buFontTx/>
              <a:buChar char="-"/>
            </a:pPr>
            <a:endParaRPr lang="en-JM" baseline="0" dirty="0" smtClean="0"/>
          </a:p>
          <a:p>
            <a:pPr marL="171450" indent="-171450">
              <a:buFontTx/>
              <a:buChar char="-"/>
            </a:pPr>
            <a:r>
              <a:rPr lang="en-JM" baseline="0" dirty="0" smtClean="0"/>
              <a:t>For smaller entities, the entire audit may be conducted by a very small audit team. Those audits may involve an engagement partner working with one team member  or no team members.</a:t>
            </a:r>
          </a:p>
          <a:p>
            <a:pPr marL="171450" indent="-171450">
              <a:buFontTx/>
              <a:buChar char="-"/>
            </a:pPr>
            <a:r>
              <a:rPr lang="en-JM" baseline="0" dirty="0" smtClean="0"/>
              <a:t>Expectation is that communication should be easier.</a:t>
            </a:r>
          </a:p>
          <a:p>
            <a:pPr marL="171450" indent="-171450">
              <a:buFontTx/>
              <a:buChar char="-"/>
            </a:pPr>
            <a:r>
              <a:rPr lang="en-JM" baseline="0" dirty="0" smtClean="0"/>
              <a:t>Establishing the audit strategy should not be a complex or time consuming exercise for small entities</a:t>
            </a:r>
          </a:p>
          <a:p>
            <a:pPr marL="171450" indent="-171450">
              <a:buFontTx/>
              <a:buChar char="-"/>
            </a:pPr>
            <a:r>
              <a:rPr lang="en-JM" baseline="0" dirty="0" smtClean="0"/>
              <a:t>A brief memorandum prepared at the completion of the prior year’s audit based on a review of the working papers and highlighting issues identified in the audit updated in the </a:t>
            </a:r>
            <a:r>
              <a:rPr lang="en-JM" baseline="0" dirty="0" err="1" smtClean="0"/>
              <a:t>curren</a:t>
            </a:r>
            <a:r>
              <a:rPr lang="en-JM" baseline="0" dirty="0" smtClean="0"/>
              <a:t> period based on discussions with management can serve as the current audit engagement if it covers the matters noted on this slide</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3143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3143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3143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3143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3143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3143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Smaller entities </a:t>
            </a:r>
          </a:p>
          <a:p>
            <a:r>
              <a:rPr lang="en-JM" baseline="0" dirty="0" smtClean="0"/>
              <a:t>-The audit plan, standard audit programs or checklists may be used provided that they are tailored to the circumstances of the engagement, including the auditors’ risk assessments.</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31430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19 July 2014</a:t>
            </a:r>
            <a:endParaRPr lang="en-US" dirty="0"/>
          </a:p>
        </p:txBody>
      </p:sp>
      <p:sp>
        <p:nvSpPr>
          <p:cNvPr id="7"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6"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5"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55088" cy="860400"/>
          </a:xfrm>
        </p:spPr>
        <p:txBody>
          <a:bodyPr/>
          <a:lstStyle>
            <a:lvl1pPr>
              <a:defRPr>
                <a:solidFill>
                  <a:schemeClr val="bg1"/>
                </a:solidFill>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555088" cy="968400"/>
          </a:xfrm>
        </p:spPr>
        <p:txBody>
          <a:bodyPr/>
          <a:lstStyle>
            <a:lvl1pPr marL="0" indent="0" algn="l">
              <a:buNone/>
              <a:defRPr sz="2000">
                <a:solidFill>
                  <a:schemeClr val="bg1"/>
                </a:solidFill>
                <a:latin typeface="+mn-lt"/>
              </a:defRPr>
            </a:lvl1pPr>
            <a:lvl2pPr marL="0" indent="0" algn="l">
              <a:buNone/>
              <a:defRPr sz="1600">
                <a:solidFill>
                  <a:schemeClr val="bg1"/>
                </a:solidFill>
                <a:latin typeface="+mn-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grpSp>
        <p:nvGrpSpPr>
          <p:cNvPr id="10" name="Group 9"/>
          <p:cNvGrpSpPr/>
          <p:nvPr userDrawn="1"/>
        </p:nvGrpSpPr>
        <p:grpSpPr>
          <a:xfrm>
            <a:off x="-1055" y="2405319"/>
            <a:ext cx="9145054" cy="3346232"/>
            <a:chOff x="-1055" y="2405319"/>
            <a:chExt cx="9145054" cy="3346232"/>
          </a:xfrm>
        </p:grpSpPr>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endParaRPr>
            </a:p>
          </p:txBody>
        </p:sp>
        <p:pic>
          <p:nvPicPr>
            <p:cNvPr id="14" name="Picture 3"/>
            <p:cNvPicPr>
              <a:picLocks noChangeAspect="1" noChangeArrowheads="1"/>
            </p:cNvPicPr>
            <p:nvPr userDrawn="1"/>
          </p:nvPicPr>
          <p:blipFill>
            <a:blip r:embed="rId2" cstate="print"/>
            <a:srcRect/>
            <a:stretch>
              <a:fillRect/>
            </a:stretch>
          </p:blipFill>
          <p:spPr bwMode="auto">
            <a:xfrm>
              <a:off x="-1055" y="4411633"/>
              <a:ext cx="2285060" cy="1339918"/>
            </a:xfrm>
            <a:prstGeom prst="rect">
              <a:avLst/>
            </a:prstGeom>
            <a:noFill/>
            <a:ln w="9525">
              <a:noFill/>
              <a:miter lim="800000"/>
              <a:headEnd/>
              <a:tailEnd/>
            </a:ln>
            <a:effectLst/>
          </p:spPr>
        </p:pic>
      </p:grpSp>
      <p:pic>
        <p:nvPicPr>
          <p:cNvPr id="11" name="Picture 10"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367415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15718"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515718"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Freeform 6"/>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1"/>
              </a:solidFill>
            </a:endParaRPr>
          </a:p>
        </p:txBody>
      </p:sp>
      <p:sp>
        <p:nvSpPr>
          <p:cNvPr id="8" name="TextBox 7"/>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pic>
        <p:nvPicPr>
          <p:cNvPr id="11" name="Picture 10"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3674158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smtClean="0"/>
              <a:t>19 July 2014</a:t>
            </a:r>
            <a:endParaRPr lang="en-US" dirty="0"/>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smtClean="0"/>
              <a:t>19 July 2014</a:t>
            </a:r>
            <a:endParaRPr lang="en-US" dirty="0"/>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3351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3351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smtClean="0"/>
              <a:t>19 July 2014</a:t>
            </a:r>
            <a:endParaRPr lang="en-US" dirty="0"/>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1"/>
              </a:solidFill>
              <a:latin typeface="+mn-lt"/>
              <a:cs typeface="Arial" pitchFamily="34" charset="0"/>
            </a:endParaRPr>
          </a:p>
        </p:txBody>
      </p:sp>
      <p:sp>
        <p:nvSpPr>
          <p:cNvPr id="2" name="Title 1"/>
          <p:cNvSpPr>
            <a:spLocks noGrp="1"/>
          </p:cNvSpPr>
          <p:nvPr>
            <p:ph type="ctrTitle"/>
          </p:nvPr>
        </p:nvSpPr>
        <p:spPr>
          <a:xfrm>
            <a:off x="2267712" y="777600"/>
            <a:ext cx="554957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4957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7" name="TextBox 6"/>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latin typeface="+mn-lt"/>
                <a:cs typeface="Arial" pitchFamily="34" charset="0"/>
              </a:rPr>
              <a:t>Placeholder image — to replace this image, select View&gt;Notes Page</a:t>
            </a:r>
          </a:p>
        </p:txBody>
      </p:sp>
      <p:pic>
        <p:nvPicPr>
          <p:cNvPr id="9" name="Picture 8"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33513"/>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33513"/>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r>
              <a:rPr lang="en-US" dirty="0" smtClean="0"/>
              <a:t>19 July 2014</a:t>
            </a:r>
            <a:endParaRPr lang="en-US" dirty="0"/>
          </a:p>
        </p:txBody>
      </p:sp>
      <p:sp>
        <p:nvSpPr>
          <p:cNvPr id="12"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1875879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smtClean="0"/>
              <a:t>19 July 2014</a:t>
            </a:r>
            <a:endParaRPr lang="en-US" dirty="0"/>
          </a:p>
        </p:txBody>
      </p:sp>
      <p:sp>
        <p:nvSpPr>
          <p:cNvPr id="4" name="Footer Placeholder 3"/>
          <p:cNvSpPr>
            <a:spLocks noGrp="1"/>
          </p:cNvSpPr>
          <p:nvPr>
            <p:ph type="ftr" sz="quarter" idx="13"/>
          </p:nvPr>
        </p:nvSpPr>
        <p:spPr>
          <a:xfrm>
            <a:off x="2588400" y="6409944"/>
            <a:ext cx="3434400" cy="201168"/>
          </a:xfrm>
          <a:prstGeom prst="rect">
            <a:avLst/>
          </a:prstGeom>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smtClean="0"/>
              <a:t>Click to edit Master title style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2416"/>
            <a:ext cx="8225549" cy="5184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766943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a:xfrm>
            <a:off x="2588400" y="6409944"/>
            <a:ext cx="3434400" cy="201168"/>
          </a:xfrm>
          <a:prstGeom prst="rect">
            <a:avLst/>
          </a:prstGeom>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4900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490000"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sp>
        <p:nvSpPr>
          <p:cNvPr id="8" name="Freeform 7"/>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0"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0" name="Date Placeholder 3"/>
          <p:cNvSpPr>
            <a:spLocks noGrp="1"/>
          </p:cNvSpPr>
          <p:nvPr>
            <p:ph type="dt" sz="half" idx="2"/>
          </p:nvPr>
        </p:nvSpPr>
        <p:spPr>
          <a:xfrm>
            <a:off x="1217792" y="6409944"/>
            <a:ext cx="1188720" cy="201168"/>
          </a:xfrm>
          <a:prstGeom prst="rect">
            <a:avLst/>
          </a:prstGeom>
        </p:spPr>
        <p:txBody>
          <a:bodyPr vert="horz" wrap="none" lIns="0" tIns="45720" rIns="91440" bIns="45720" rtlCol="0" anchor="ctr" anchorCtr="0">
            <a:noAutofit/>
          </a:bodyPr>
          <a:lstStyle>
            <a:lvl1pPr algn="l">
              <a:defRPr sz="1100">
                <a:solidFill>
                  <a:schemeClr val="bg1"/>
                </a:solidFill>
                <a:latin typeface="+mn-lt"/>
                <a:cs typeface="Arial" pitchFamily="34" charset="0"/>
              </a:defRPr>
            </a:lvl1pPr>
          </a:lstStyle>
          <a:p>
            <a:r>
              <a:rPr lang="en-US" dirty="0" smtClean="0"/>
              <a:t>19 July 2014</a:t>
            </a:r>
            <a:endParaRPr lang="en-US" dirty="0"/>
          </a:p>
        </p:txBody>
      </p:sp>
      <p:sp>
        <p:nvSpPr>
          <p:cNvPr id="11"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4900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490000"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sp>
        <p:nvSpPr>
          <p:cNvPr id="8" name="Freeform 7"/>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9" name="Freeform 8"/>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1"/>
              </a:solidFill>
            </a:endParaRPr>
          </a:p>
        </p:txBody>
      </p:sp>
      <p:sp>
        <p:nvSpPr>
          <p:cNvPr id="11" name="TextBox 10"/>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smtClean="0"/>
              <a:t>19 July 2014</a:t>
            </a:r>
            <a:endParaRPr lang="en-US" dirty="0"/>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smtClean="0"/>
              <a:t>19 July 2014</a:t>
            </a:r>
            <a:endParaRPr lang="en-US" dirty="0"/>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3351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3351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smtClean="0"/>
              <a:t>19 July 2014</a:t>
            </a:r>
            <a:endParaRPr lang="en-US" dirty="0"/>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33513"/>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33513"/>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smtClean="0"/>
              <a:t>19 July 2014</a:t>
            </a:r>
            <a:endParaRPr lang="en-US" dirty="0"/>
          </a:p>
        </p:txBody>
      </p:sp>
      <p:sp>
        <p:nvSpPr>
          <p:cNvPr id="12"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smtClean="0"/>
              <a:t>19 July 2014</a:t>
            </a:r>
            <a:endParaRPr lang="en-US" dirty="0"/>
          </a:p>
        </p:txBody>
      </p:sp>
      <p:sp>
        <p:nvSpPr>
          <p:cNvPr id="6"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7"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7"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19 July 2014</a:t>
            </a:r>
            <a:endParaRPr lang="en-US" dirty="0"/>
          </a:p>
        </p:txBody>
      </p:sp>
      <p:sp>
        <p:nvSpPr>
          <p:cNvPr id="6"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6"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
        <p:nvSpPr>
          <p:cNvPr id="10" name="Date Placeholder 3"/>
          <p:cNvSpPr>
            <a:spLocks noGrp="1"/>
          </p:cNvSpPr>
          <p:nvPr>
            <p:ph type="dt" sz="half" idx="2"/>
          </p:nvPr>
        </p:nvSpPr>
        <p:spPr>
          <a:xfrm>
            <a:off x="1217792" y="6409944"/>
            <a:ext cx="1188720" cy="201168"/>
          </a:xfrm>
          <a:prstGeom prst="rect">
            <a:avLst/>
          </a:prstGeom>
        </p:spPr>
        <p:txBody>
          <a:bodyPr vert="horz" wrap="none" lIns="0" tIns="45720" rIns="91440" bIns="45720" rtlCol="0" anchor="ctr" anchorCtr="0">
            <a:noAutofit/>
          </a:bodyPr>
          <a:lstStyle>
            <a:lvl1pPr algn="l">
              <a:defRPr sz="1100">
                <a:solidFill>
                  <a:schemeClr val="bg1"/>
                </a:solidFill>
                <a:latin typeface="+mn-lt"/>
                <a:cs typeface="Arial" pitchFamily="34" charset="0"/>
              </a:defRPr>
            </a:lvl1pPr>
          </a:lstStyle>
          <a:p>
            <a:r>
              <a:rPr lang="en-US" dirty="0" smtClean="0"/>
              <a:t>19 July 2014</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5"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4900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490000"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sp>
        <p:nvSpPr>
          <p:cNvPr id="13" name="Freeform 12"/>
          <p:cNvSpPr>
            <a:spLocks/>
          </p:cNvSpPr>
          <p:nvPr userDrawn="1"/>
        </p:nvSpPr>
        <p:spPr bwMode="gray">
          <a:xfrm>
            <a:off x="2276146" y="2406147"/>
            <a:ext cx="6867853" cy="2494162"/>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4" name="Picture 4"/>
          <p:cNvPicPr>
            <a:picLocks noChangeAspect="1" noChangeArrowheads="1"/>
          </p:cNvPicPr>
          <p:nvPr userDrawn="1"/>
        </p:nvPicPr>
        <p:blipFill>
          <a:blip r:embed="rId2" cstate="print"/>
          <a:srcRect/>
          <a:stretch>
            <a:fillRect/>
          </a:stretch>
        </p:blipFill>
        <p:spPr bwMode="black">
          <a:xfrm>
            <a:off x="-1" y="4412381"/>
            <a:ext cx="2284955" cy="1339857"/>
          </a:xfrm>
          <a:prstGeom prst="rect">
            <a:avLst/>
          </a:prstGeom>
          <a:noFill/>
          <a:ln w="9525">
            <a:noFill/>
            <a:miter lim="800000"/>
            <a:headEnd/>
            <a:tailEnd/>
          </a:ln>
          <a:effec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4900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490000"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sp>
        <p:nvSpPr>
          <p:cNvPr id="13" name="Freeform 12"/>
          <p:cNvSpPr>
            <a:spLocks/>
          </p:cNvSpPr>
          <p:nvPr userDrawn="1"/>
        </p:nvSpPr>
        <p:spPr bwMode="gray">
          <a:xfrm>
            <a:off x="2276146" y="2406147"/>
            <a:ext cx="6867853" cy="2494162"/>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8" name="Freeform 7"/>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1"/>
              </a:solidFill>
            </a:endParaRPr>
          </a:p>
        </p:txBody>
      </p:sp>
      <p:sp>
        <p:nvSpPr>
          <p:cNvPr id="11" name="TextBox 10"/>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smtClean="0">
                <a:solidFill>
                  <a:schemeClr val="accent2"/>
                </a:solidFill>
              </a:rPr>
              <a:t>Placeholder image — to replace this image, select View&gt;Notes Page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smtClean="0"/>
              <a:t>19 July 2014</a:t>
            </a:r>
            <a:endParaRPr lang="en-US" dirty="0"/>
          </a:p>
        </p:txBody>
      </p:sp>
      <p:sp>
        <p:nvSpPr>
          <p:cNvPr id="5" name="Footer Placeholder 4"/>
          <p:cNvSpPr>
            <a:spLocks noGrp="1"/>
          </p:cNvSpPr>
          <p:nvPr>
            <p:ph type="ftr" sz="quarter" idx="11"/>
          </p:nvPr>
        </p:nvSpPr>
        <p:spPr/>
        <p:txBody>
          <a:bodyPr/>
          <a:lstStyle/>
          <a:p>
            <a:r>
              <a:rPr lang="en-JM" dirty="0" smtClean="0"/>
              <a:t>Planning an audit of financial statements</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smtClean="0"/>
              <a:t>19 July 2014</a:t>
            </a:r>
            <a:endParaRPr lang="en-US" dirty="0"/>
          </a:p>
        </p:txBody>
      </p:sp>
      <p:sp>
        <p:nvSpPr>
          <p:cNvPr id="4" name="Footer Placeholder 3"/>
          <p:cNvSpPr>
            <a:spLocks noGrp="1"/>
          </p:cNvSpPr>
          <p:nvPr>
            <p:ph type="ftr" sz="quarter" idx="11"/>
          </p:nvPr>
        </p:nvSpPr>
        <p:spPr/>
        <p:txBody>
          <a:bodyPr/>
          <a:lstStyle/>
          <a:p>
            <a:r>
              <a:rPr lang="en-JM" dirty="0" smtClean="0"/>
              <a:t>Planning an audit of financial statements</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3351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3351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smtClean="0"/>
              <a:t>19 July 2014</a:t>
            </a:r>
            <a:endParaRPr lang="en-US" dirty="0"/>
          </a:p>
        </p:txBody>
      </p:sp>
      <p:sp>
        <p:nvSpPr>
          <p:cNvPr id="6" name="Footer Placeholder 5"/>
          <p:cNvSpPr>
            <a:spLocks noGrp="1"/>
          </p:cNvSpPr>
          <p:nvPr>
            <p:ph type="ftr" sz="quarter" idx="11"/>
          </p:nvPr>
        </p:nvSpPr>
        <p:spPr/>
        <p:txBody>
          <a:bodyPr/>
          <a:lstStyle/>
          <a:p>
            <a:r>
              <a:rPr lang="en-JM" dirty="0" smtClean="0"/>
              <a:t>Planning an audit of financial statements</a:t>
            </a:r>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0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4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33513"/>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33513"/>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r>
              <a:rPr lang="en-US" dirty="0" smtClean="0"/>
              <a:t>19 July 2014</a:t>
            </a:r>
            <a:endParaRPr lang="en-US" dirty="0"/>
          </a:p>
        </p:txBody>
      </p:sp>
      <p:sp>
        <p:nvSpPr>
          <p:cNvPr id="13" name="Footer Placeholder 12"/>
          <p:cNvSpPr>
            <a:spLocks noGrp="1"/>
          </p:cNvSpPr>
          <p:nvPr>
            <p:ph type="ftr" sz="quarter" idx="15"/>
          </p:nvPr>
        </p:nvSpPr>
        <p:spPr/>
        <p:txBody>
          <a:bodyPr/>
          <a:lstStyle/>
          <a:p>
            <a:r>
              <a:rPr lang="en-JM" dirty="0" smtClean="0"/>
              <a:t>Planning an audit of financial statements</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smtClean="0"/>
              <a:t>19 July 2014</a:t>
            </a:r>
            <a:endParaRPr lang="en-US" dirty="0"/>
          </a:p>
        </p:txBody>
      </p:sp>
      <p:sp>
        <p:nvSpPr>
          <p:cNvPr id="6" name="Footer Placeholder 5"/>
          <p:cNvSpPr>
            <a:spLocks noGrp="1"/>
          </p:cNvSpPr>
          <p:nvPr>
            <p:ph type="ftr" sz="quarter" idx="11"/>
          </p:nvPr>
        </p:nvSpPr>
        <p:spPr/>
        <p:txBody>
          <a:bodyPr/>
          <a:lstStyle/>
          <a:p>
            <a:r>
              <a:rPr lang="en-GB" dirty="0" smtClean="0"/>
              <a:t>ISA 300 – Planning an audit of financial statements</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smtClean="0"/>
              <a:t>19 July 2014</a:t>
            </a:r>
            <a:endParaRPr lang="en-US" dirty="0"/>
          </a:p>
        </p:txBody>
      </p:sp>
      <p:sp>
        <p:nvSpPr>
          <p:cNvPr id="4" name="Footer Placeholder 3"/>
          <p:cNvSpPr>
            <a:spLocks noGrp="1"/>
          </p:cNvSpPr>
          <p:nvPr>
            <p:ph type="ftr" sz="quarter" idx="1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33513"/>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33513"/>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smtClean="0"/>
              <a:t>19 July 2014</a:t>
            </a:r>
            <a:endParaRPr lang="en-US" dirty="0"/>
          </a:p>
        </p:txBody>
      </p:sp>
      <p:sp>
        <p:nvSpPr>
          <p:cNvPr id="6" name="Footer Placeholder 5"/>
          <p:cNvSpPr>
            <a:spLocks noGrp="1"/>
          </p:cNvSpPr>
          <p:nvPr>
            <p:ph type="ftr" sz="quarter" idx="15"/>
          </p:nvPr>
        </p:nvSpPr>
        <p:spPr/>
        <p:txBody>
          <a:bodyPr/>
          <a:lstStyle/>
          <a:p>
            <a:r>
              <a:rPr lang="en-JM" dirty="0" smtClean="0"/>
              <a:t>Planning an audit of financial statements</a:t>
            </a:r>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smtClean="0"/>
              <a:t>19 July 2014</a:t>
            </a:r>
            <a:endParaRPr lang="en-US" dirty="0"/>
          </a:p>
        </p:txBody>
      </p:sp>
      <p:sp>
        <p:nvSpPr>
          <p:cNvPr id="4" name="Footer Placeholder 3"/>
          <p:cNvSpPr>
            <a:spLocks noGrp="1"/>
          </p:cNvSpPr>
          <p:nvPr>
            <p:ph type="ftr" sz="quarter" idx="1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11" name="Text Placeholder 9"/>
          <p:cNvSpPr>
            <a:spLocks noGrp="1"/>
          </p:cNvSpPr>
          <p:nvPr>
            <p:ph type="body" sz="quarter" idx="13"/>
          </p:nvPr>
        </p:nvSpPr>
        <p:spPr>
          <a:xfrm>
            <a:off x="4651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5" name="Date Placeholder 4"/>
          <p:cNvSpPr>
            <a:spLocks noGrp="1"/>
          </p:cNvSpPr>
          <p:nvPr>
            <p:ph type="dt" sz="half" idx="14"/>
          </p:nvPr>
        </p:nvSpPr>
        <p:spPr/>
        <p:txBody>
          <a:bodyPr/>
          <a:lstStyle/>
          <a:p>
            <a:r>
              <a:rPr lang="en-US" dirty="0" smtClean="0"/>
              <a:t>19 July 2014</a:t>
            </a:r>
            <a:endParaRPr lang="en-US" dirty="0"/>
          </a:p>
        </p:txBody>
      </p:sp>
      <p:sp>
        <p:nvSpPr>
          <p:cNvPr id="6" name="Footer Placeholder 5"/>
          <p:cNvSpPr>
            <a:spLocks noGrp="1"/>
          </p:cNvSpPr>
          <p:nvPr>
            <p:ph type="ftr" sz="quarter" idx="15"/>
          </p:nvPr>
        </p:nvSpPr>
        <p:spPr>
          <a:xfrm>
            <a:off x="2663704" y="6510528"/>
            <a:ext cx="3434400" cy="201168"/>
          </a:xfrm>
        </p:spPr>
        <p:txBody>
          <a:bodyPr/>
          <a:lstStyle/>
          <a:p>
            <a:r>
              <a:rPr lang="en-GB" dirty="0" smtClean="0"/>
              <a:t>ISA 300 – Planning an audit of financial statements</a:t>
            </a:r>
          </a:p>
          <a:p>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19552107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3" name="Footer Placeholder 2"/>
          <p:cNvSpPr>
            <a:spLocks noGrp="1"/>
          </p:cNvSpPr>
          <p:nvPr>
            <p:ph type="ftr" sz="quarter" idx="11"/>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2" name="Date Placeholder 1"/>
          <p:cNvSpPr>
            <a:spLocks noGrp="1"/>
          </p:cNvSpPr>
          <p:nvPr>
            <p:ph type="dt" sz="half" idx="12"/>
          </p:nvPr>
        </p:nvSpPr>
        <p:spPr/>
        <p:txBody>
          <a:bodyPr/>
          <a:lstStyle/>
          <a:p>
            <a:r>
              <a:rPr lang="en-US" dirty="0" smtClean="0"/>
              <a:t>19 July 2014</a:t>
            </a:r>
            <a:endParaRPr lang="en-US" dirty="0"/>
          </a:p>
        </p:txBody>
      </p:sp>
      <p:sp>
        <p:nvSpPr>
          <p:cNvPr id="6"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6"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r>
              <a:rPr lang="en-US" dirty="0" smtClean="0"/>
              <a:t>19 July 2014</a:t>
            </a:r>
            <a:endParaRPr lang="en-US" dirty="0"/>
          </a:p>
        </p:txBody>
      </p:sp>
      <p:sp>
        <p:nvSpPr>
          <p:cNvPr id="6"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
        <p:nvSpPr>
          <p:cNvPr id="7" name="TextBox 6"/>
          <p:cNvSpPr txBox="1"/>
          <p:nvPr/>
        </p:nvSpPr>
        <p:spPr>
          <a:xfrm>
            <a:off x="457200" y="6409944"/>
            <a:ext cx="722376" cy="201168"/>
          </a:xfrm>
          <a:prstGeom prst="rect">
            <a:avLst/>
          </a:prstGeom>
          <a:noFill/>
        </p:spPr>
        <p:txBody>
          <a:bodyPr wrap="square" lIns="0" tIns="0" rIns="0" bIns="0" rtlCol="0" anchor="ctr" anchorCtr="0">
            <a:noAutofit/>
          </a:bodyPr>
          <a:lstStyle/>
          <a:p>
            <a:r>
              <a:rPr lang="en-GB" sz="1100" dirty="0" smtClean="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grpSp>
      <p:sp>
        <p:nvSpPr>
          <p:cNvPr id="4" name="Date Placeholder 3"/>
          <p:cNvSpPr>
            <a:spLocks noGrp="1"/>
          </p:cNvSpPr>
          <p:nvPr>
            <p:ph type="dt" sz="half" idx="2"/>
          </p:nvPr>
        </p:nvSpPr>
        <p:spPr>
          <a:xfrm>
            <a:off x="1217792" y="6409944"/>
            <a:ext cx="1188720" cy="201168"/>
          </a:xfrm>
          <a:prstGeom prst="rect">
            <a:avLst/>
          </a:prstGeom>
        </p:spPr>
        <p:txBody>
          <a:bodyPr vert="horz" wrap="none" lIns="0" tIns="45720" rIns="91440" bIns="45720" rtlCol="0" anchor="ctr" anchorCtr="0">
            <a:noAutofit/>
          </a:bodyPr>
          <a:lstStyle>
            <a:lvl1pPr algn="l">
              <a:defRPr sz="1100">
                <a:solidFill>
                  <a:schemeClr val="bg1"/>
                </a:solidFill>
                <a:latin typeface="+mn-lt"/>
                <a:cs typeface="Arial" pitchFamily="34" charset="0"/>
              </a:defRPr>
            </a:lvl1pPr>
          </a:lstStyle>
          <a:p>
            <a:r>
              <a:rPr lang="en-US" dirty="0" smtClean="0"/>
              <a:t>19 July 2014</a:t>
            </a:r>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722" r:id="rId2"/>
    <p:sldLayoutId id="2147483668" r:id="rId3"/>
    <p:sldLayoutId id="2147483669" r:id="rId4"/>
    <p:sldLayoutId id="2147483670" r:id="rId5"/>
    <p:sldLayoutId id="2147483671" r:id="rId6"/>
    <p:sldLayoutId id="2147483672" r:id="rId7"/>
    <p:sldLayoutId id="2147483673" r:id="rId8"/>
    <p:sldLayoutId id="2147483674" r:id="rId9"/>
    <p:sldLayoutId id="2147483676" r:id="rId10"/>
    <p:sldLayoutId id="2147483726" r:id="rId11"/>
    <p:sldLayoutId id="2147483677" r:id="rId12"/>
    <p:sldLayoutId id="2147483678" r:id="rId13"/>
    <p:sldLayoutId id="2147483679" r:id="rId14"/>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endParaRPr>
            </a:p>
          </p:txBody>
        </p:sp>
      </p:grpSp>
      <p:sp>
        <p:nvSpPr>
          <p:cNvPr id="14" name="TextBox 13"/>
          <p:cNvSpPr txBox="1"/>
          <p:nvPr/>
        </p:nvSpPr>
        <p:spPr>
          <a:xfrm>
            <a:off x="457200" y="6409944"/>
            <a:ext cx="720000" cy="201168"/>
          </a:xfrm>
          <a:prstGeom prst="rect">
            <a:avLst/>
          </a:prstGeom>
          <a:noFill/>
        </p:spPr>
        <p:txBody>
          <a:bodyPr wrap="square" lIns="0" tIns="0" rIns="0" bIns="0" rtlCol="0" anchor="ctr"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6" name="Date Placeholder 2"/>
          <p:cNvSpPr>
            <a:spLocks noGrp="1"/>
          </p:cNvSpPr>
          <p:nvPr>
            <p:ph type="dt" sz="half" idx="2"/>
          </p:nvPr>
        </p:nvSpPr>
        <p:spPr>
          <a:xfrm>
            <a:off x="1217792" y="6409944"/>
            <a:ext cx="1188720" cy="201168"/>
          </a:xfrm>
          <a:prstGeom prst="rect">
            <a:avLst/>
          </a:prstGeom>
        </p:spPr>
        <p:txBody>
          <a:bodyPr lIns="0" tIns="0" rIns="0" bIns="0" anchor="ctr" anchorCtr="0"/>
          <a:lstStyle>
            <a:lvl1pPr>
              <a:defRPr sz="1100">
                <a:solidFill>
                  <a:schemeClr val="bg1"/>
                </a:solidFill>
                <a:latin typeface="+mn-lt"/>
                <a:cs typeface="Arial" pitchFamily="34" charset="0"/>
              </a:defRPr>
            </a:lvl1pPr>
          </a:lstStyle>
          <a:p>
            <a:r>
              <a:rPr lang="en-US" dirty="0" smtClean="0"/>
              <a:t>19 July 2014</a:t>
            </a:r>
            <a:endParaRPr lang="en-US" dirty="0"/>
          </a:p>
        </p:txBody>
      </p:sp>
      <p:sp>
        <p:nvSpPr>
          <p:cNvPr id="12"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cs typeface="Arial" pitchFamily="34" charset="0"/>
              </a:defRPr>
            </a:lvl1pPr>
          </a:lstStyle>
          <a:p>
            <a:r>
              <a:rPr lang="en-GB" dirty="0" smtClean="0"/>
              <a:t>ISA 300 – Planning an audit of financial statements</a:t>
            </a:r>
            <a:endParaRPr lang="en-GB" dirty="0"/>
          </a:p>
        </p:txBody>
      </p:sp>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23" r:id="rId2"/>
    <p:sldLayoutId id="2147483710" r:id="rId3"/>
    <p:sldLayoutId id="2147483711" r:id="rId4"/>
    <p:sldLayoutId id="2147483712" r:id="rId5"/>
    <p:sldLayoutId id="2147483713" r:id="rId6"/>
    <p:sldLayoutId id="2147483714" r:id="rId7"/>
    <p:sldLayoutId id="2147483715" r:id="rId8"/>
    <p:sldLayoutId id="2147483716" r:id="rId9"/>
    <p:sldLayoutId id="2147483718" r:id="rId10"/>
    <p:sldLayoutId id="2147483727" r:id="rId11"/>
    <p:sldLayoutId id="2147483719" r:id="rId12"/>
    <p:sldLayoutId id="2147483720" r:id="rId13"/>
    <p:sldLayoutId id="2147483721" r:id="rId14"/>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9" name="Group 8"/>
          <p:cNvGrpSpPr/>
          <p:nvPr/>
        </p:nvGrpSpPr>
        <p:grpSpPr bwMode="black">
          <a:xfrm>
            <a:off x="8348663" y="6450013"/>
            <a:ext cx="338137" cy="204787"/>
            <a:chOff x="8348663" y="6450013"/>
            <a:chExt cx="338137" cy="204787"/>
          </a:xfrm>
          <a:solidFill>
            <a:srgbClr val="FFFFFF"/>
          </a:solidFill>
        </p:grpSpPr>
        <p:sp>
          <p:nvSpPr>
            <p:cNvPr id="10"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endParaRPr>
            </a:p>
          </p:txBody>
        </p:sp>
        <p:sp>
          <p:nvSpPr>
            <p:cNvPr id="11"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endParaRPr>
            </a:p>
          </p:txBody>
        </p:sp>
      </p:grpSp>
      <p:sp>
        <p:nvSpPr>
          <p:cNvPr id="17" name="TextBox 16"/>
          <p:cNvSpPr txBox="1"/>
          <p:nvPr/>
        </p:nvSpPr>
        <p:spPr>
          <a:xfrm>
            <a:off x="457200" y="6409944"/>
            <a:ext cx="720000" cy="201168"/>
          </a:xfrm>
          <a:prstGeom prst="rect">
            <a:avLst/>
          </a:prstGeom>
          <a:noFill/>
        </p:spPr>
        <p:txBody>
          <a:bodyPr wrap="square" lIns="0" tIns="0" rIns="0" bIns="0" rtlCol="0" anchor="ctr"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defRPr>
            </a:lvl1pPr>
          </a:lstStyle>
          <a:p>
            <a:r>
              <a:rPr lang="en-JM" dirty="0" smtClean="0"/>
              <a:t>Planning an audit of financial statements</a:t>
            </a:r>
            <a:endParaRPr lang="en-GB" dirty="0"/>
          </a:p>
        </p:txBody>
      </p:sp>
      <p:sp>
        <p:nvSpPr>
          <p:cNvPr id="12" name="Date Placeholder 2"/>
          <p:cNvSpPr>
            <a:spLocks noGrp="1"/>
          </p:cNvSpPr>
          <p:nvPr>
            <p:ph type="dt" sz="half" idx="2"/>
          </p:nvPr>
        </p:nvSpPr>
        <p:spPr>
          <a:xfrm>
            <a:off x="1217792" y="6409944"/>
            <a:ext cx="1188720" cy="201168"/>
          </a:xfrm>
          <a:prstGeom prst="rect">
            <a:avLst/>
          </a:prstGeom>
        </p:spPr>
        <p:txBody>
          <a:bodyPr lIns="0" tIns="0" rIns="0" bIns="0" anchor="ctr" anchorCtr="0"/>
          <a:lstStyle>
            <a:lvl1pPr>
              <a:defRPr sz="1100">
                <a:solidFill>
                  <a:schemeClr val="bg1"/>
                </a:solidFill>
                <a:latin typeface="+mn-lt"/>
                <a:cs typeface="Arial" pitchFamily="34" charset="0"/>
              </a:defRPr>
            </a:lvl1pPr>
          </a:lstStyle>
          <a:p>
            <a:r>
              <a:rPr lang="en-US" dirty="0" smtClean="0"/>
              <a:t>19 July 2014</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724" r:id="rId2"/>
    <p:sldLayoutId id="2147483682" r:id="rId3"/>
    <p:sldLayoutId id="2147483683" r:id="rId4"/>
    <p:sldLayoutId id="2147483684" r:id="rId5"/>
    <p:sldLayoutId id="2147483685" r:id="rId6"/>
    <p:sldLayoutId id="2147483686" r:id="rId7"/>
    <p:sldLayoutId id="2147483687" r:id="rId8"/>
    <p:sldLayoutId id="2147483688" r:id="rId9"/>
    <p:sldLayoutId id="2147483690" r:id="rId10"/>
    <p:sldLayoutId id="2147483728" r:id="rId11"/>
    <p:sldLayoutId id="2147483691" r:id="rId12"/>
    <p:sldLayoutId id="2147483692" r:id="rId13"/>
    <p:sldLayoutId id="2147483693" r:id="rId14"/>
    <p:sldLayoutId id="2147483812" r:id="rId15"/>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9" name="Group 8"/>
          <p:cNvGrpSpPr/>
          <p:nvPr/>
        </p:nvGrpSpPr>
        <p:grpSpPr bwMode="black">
          <a:xfrm>
            <a:off x="8348663" y="6450013"/>
            <a:ext cx="338137" cy="204787"/>
            <a:chOff x="8348663" y="6450013"/>
            <a:chExt cx="338137" cy="204787"/>
          </a:xfrm>
          <a:solidFill>
            <a:srgbClr val="FFFFFF"/>
          </a:solidFill>
        </p:grpSpPr>
        <p:sp>
          <p:nvSpPr>
            <p:cNvPr id="10"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endParaRPr>
            </a:p>
          </p:txBody>
        </p:sp>
        <p:sp>
          <p:nvSpPr>
            <p:cNvPr id="11"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endParaRPr>
            </a:p>
          </p:txBody>
        </p:sp>
      </p:grpSp>
      <p:sp>
        <p:nvSpPr>
          <p:cNvPr id="12" name="Footer Placeholder 4"/>
          <p:cNvSpPr>
            <a:spLocks noGrp="1"/>
          </p:cNvSpPr>
          <p:nvPr>
            <p:ph type="ftr" sz="quarter" idx="3"/>
          </p:nvPr>
        </p:nvSpPr>
        <p:spPr>
          <a:xfrm>
            <a:off x="2588400" y="6409944"/>
            <a:ext cx="3434400" cy="201168"/>
          </a:xfrm>
          <a:prstGeom prst="rect">
            <a:avLst/>
          </a:prstGeom>
        </p:spPr>
        <p:txBody>
          <a:bodyPr vert="horz" lIns="0" tIns="0" rIns="0" bIns="0" rtlCol="0" anchor="ctr" anchorCtr="0">
            <a:noAutofit/>
          </a:bodyPr>
          <a:lstStyle>
            <a:lvl1pPr algn="l">
              <a:defRPr sz="1100">
                <a:solidFill>
                  <a:schemeClr val="bg1"/>
                </a:solidFill>
                <a:latin typeface="+mn-lt"/>
              </a:defRPr>
            </a:lvl1pPr>
          </a:lstStyle>
          <a:p>
            <a:r>
              <a:rPr lang="en-JM" dirty="0" smtClean="0"/>
              <a:t>Planning an audit of financial statements</a:t>
            </a:r>
            <a:endParaRPr lang="en-GB" dirty="0"/>
          </a:p>
        </p:txBody>
      </p:sp>
      <p:sp>
        <p:nvSpPr>
          <p:cNvPr id="13" name="TextBox 12"/>
          <p:cNvSpPr txBox="1"/>
          <p:nvPr/>
        </p:nvSpPr>
        <p:spPr>
          <a:xfrm>
            <a:off x="457200" y="6409944"/>
            <a:ext cx="720000" cy="201168"/>
          </a:xfrm>
          <a:prstGeom prst="rect">
            <a:avLst/>
          </a:prstGeom>
          <a:noFill/>
        </p:spPr>
        <p:txBody>
          <a:bodyPr wrap="square" lIns="0" tIns="0" rIns="0" bIns="0" rtlCol="0" anchor="ctr"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09944"/>
            <a:ext cx="1188720" cy="201168"/>
          </a:xfrm>
          <a:prstGeom prst="rect">
            <a:avLst/>
          </a:prstGeom>
        </p:spPr>
        <p:txBody>
          <a:bodyPr lIns="0" tIns="0" rIns="0" bIns="0" anchor="ctr" anchorCtr="0"/>
          <a:lstStyle>
            <a:lvl1pPr>
              <a:defRPr sz="1100">
                <a:solidFill>
                  <a:schemeClr val="bg1"/>
                </a:solidFill>
                <a:latin typeface="+mn-lt"/>
                <a:cs typeface="Arial" pitchFamily="34" charset="0"/>
              </a:defRPr>
            </a:lvl1pPr>
          </a:lstStyle>
          <a:p>
            <a:r>
              <a:rPr lang="en-US" dirty="0" smtClean="0"/>
              <a:t>19 July 2014</a:t>
            </a:r>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725" r:id="rId2"/>
    <p:sldLayoutId id="2147483696" r:id="rId3"/>
    <p:sldLayoutId id="2147483697" r:id="rId4"/>
    <p:sldLayoutId id="2147483698" r:id="rId5"/>
    <p:sldLayoutId id="2147483699" r:id="rId6"/>
    <p:sldLayoutId id="2147483700" r:id="rId7"/>
    <p:sldLayoutId id="2147483701" r:id="rId8"/>
    <p:sldLayoutId id="2147483702" r:id="rId9"/>
    <p:sldLayoutId id="2147483704" r:id="rId10"/>
    <p:sldLayoutId id="2147483729" r:id="rId11"/>
    <p:sldLayoutId id="2147483705" r:id="rId12"/>
    <p:sldLayoutId id="2147483706" r:id="rId13"/>
    <p:sldLayoutId id="2147483707" r:id="rId14"/>
    <p:sldLayoutId id="2147483742" r:id="rId15"/>
    <p:sldLayoutId id="2147483743" r:id="rId16"/>
    <p:sldLayoutId id="2147483744" r:id="rId17"/>
    <p:sldLayoutId id="2147483745" r:id="rId18"/>
    <p:sldLayoutId id="2147483746" r:id="rId19"/>
    <p:sldLayoutId id="2147483747" r:id="rId20"/>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4000" y="4917112"/>
            <a:ext cx="5490000" cy="1248909"/>
          </a:xfrm>
        </p:spPr>
        <p:txBody>
          <a:bodyPr>
            <a:normAutofit fontScale="90000"/>
          </a:bodyPr>
          <a:lstStyle/>
          <a:p>
            <a:pPr lvl="1" algn="l" rtl="0">
              <a:lnSpc>
                <a:spcPct val="85000"/>
              </a:lnSpc>
              <a:spcBef>
                <a:spcPct val="0"/>
              </a:spcBef>
            </a:pPr>
            <a:r>
              <a:rPr lang="en-US" sz="2800" b="1" dirty="0" smtClean="0">
                <a:solidFill>
                  <a:schemeClr val="bg1"/>
                </a:solidFill>
              </a:rPr>
              <a:t>ICAJ/PAB - Improving Compliance with International Standards on Auditing </a:t>
            </a:r>
            <a:r>
              <a:rPr lang="en-US" sz="2800" dirty="0" smtClean="0">
                <a:solidFill>
                  <a:schemeClr val="bg1"/>
                </a:solidFill>
              </a:rPr>
              <a:t/>
            </a:r>
            <a:br>
              <a:rPr lang="en-US" sz="2800" dirty="0" smtClean="0">
                <a:solidFill>
                  <a:schemeClr val="bg1"/>
                </a:solidFill>
              </a:rPr>
            </a:br>
            <a:endParaRPr lang="en-GB" sz="2800" dirty="0">
              <a:solidFill>
                <a:schemeClr val="bg1"/>
              </a:solidFill>
            </a:endParaRPr>
          </a:p>
        </p:txBody>
      </p:sp>
      <p:sp>
        <p:nvSpPr>
          <p:cNvPr id="3" name="Subtitle 2"/>
          <p:cNvSpPr>
            <a:spLocks noGrp="1"/>
          </p:cNvSpPr>
          <p:nvPr>
            <p:ph type="subTitle" idx="1"/>
          </p:nvPr>
        </p:nvSpPr>
        <p:spPr>
          <a:xfrm>
            <a:off x="2267712" y="2237400"/>
            <a:ext cx="5490000" cy="968400"/>
          </a:xfrm>
        </p:spPr>
        <p:txBody>
          <a:bodyPr>
            <a:noAutofit/>
          </a:bodyPr>
          <a:lstStyle/>
          <a:p>
            <a:pPr lvl="1"/>
            <a:r>
              <a:rPr lang="en-GB" sz="2800" b="1" dirty="0"/>
              <a:t>Planning an audit of financial statements</a:t>
            </a:r>
            <a:endParaRPr lang="en-GB" sz="2800" b="1" dirty="0" smtClean="0">
              <a:solidFill>
                <a:schemeClr val="bg1"/>
              </a:solidFill>
            </a:endParaRPr>
          </a:p>
          <a:p>
            <a:pPr lvl="1"/>
            <a:r>
              <a:rPr lang="en-GB" dirty="0" smtClean="0">
                <a:solidFill>
                  <a:schemeClr val="bg1"/>
                </a:solidFill>
              </a:rPr>
              <a:t>19 July 2014</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p:txBody>
          <a:bodyPr/>
          <a:lstStyle/>
          <a:p>
            <a:pPr marL="400050" lvl="1"/>
            <a:r>
              <a:rPr lang="en-GB" sz="2800" dirty="0" smtClean="0"/>
              <a:t>Audit plan – </a:t>
            </a:r>
          </a:p>
          <a:p>
            <a:pPr marL="855663" lvl="2"/>
            <a:r>
              <a:rPr lang="en-GB" sz="2400" dirty="0" smtClean="0"/>
              <a:t>Is more detailed than the overall strategy</a:t>
            </a:r>
          </a:p>
          <a:p>
            <a:pPr marL="855663" lvl="2"/>
            <a:r>
              <a:rPr lang="en-JM" sz="2400" dirty="0" smtClean="0"/>
              <a:t>Nature</a:t>
            </a:r>
            <a:r>
              <a:rPr lang="en-JM" sz="2400" dirty="0"/>
              <a:t>, timing and extent of the direction and supervision of team members and review of their work will vary depending factors such as :</a:t>
            </a:r>
          </a:p>
          <a:p>
            <a:pPr marL="912813" indent="-171450">
              <a:buFontTx/>
              <a:buChar char="-"/>
            </a:pPr>
            <a:r>
              <a:rPr lang="en-JM" dirty="0"/>
              <a:t>  size and complexity of entity</a:t>
            </a:r>
          </a:p>
          <a:p>
            <a:pPr marL="912813" indent="-171450">
              <a:buFontTx/>
              <a:buChar char="-"/>
            </a:pPr>
            <a:r>
              <a:rPr lang="en-JM" dirty="0"/>
              <a:t>  area of audit</a:t>
            </a:r>
          </a:p>
          <a:p>
            <a:pPr marL="912813" indent="-171450">
              <a:buFontTx/>
              <a:buChar char="-"/>
            </a:pPr>
            <a:r>
              <a:rPr lang="en-JM" dirty="0"/>
              <a:t>  assessed risk of misstatement</a:t>
            </a:r>
          </a:p>
          <a:p>
            <a:pPr marL="912813" indent="-171450">
              <a:buFontTx/>
              <a:buChar char="-"/>
            </a:pPr>
            <a:r>
              <a:rPr lang="en-JM" dirty="0"/>
              <a:t>  </a:t>
            </a:r>
            <a:r>
              <a:rPr lang="en-JM" dirty="0" smtClean="0"/>
              <a:t>competency </a:t>
            </a:r>
            <a:r>
              <a:rPr lang="en-JM" dirty="0"/>
              <a:t>of team</a:t>
            </a:r>
          </a:p>
          <a:p>
            <a:pPr marL="855663" lvl="2"/>
            <a:endParaRPr lang="en-GB" sz="2600" dirty="0" smtClean="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955666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a:xfrm>
            <a:off x="457200" y="1177784"/>
            <a:ext cx="8340811" cy="4698975"/>
          </a:xfrm>
        </p:spPr>
        <p:txBody>
          <a:bodyPr>
            <a:normAutofit lnSpcReduction="10000"/>
          </a:bodyPr>
          <a:lstStyle/>
          <a:p>
            <a:pPr marL="400050" lvl="1"/>
            <a:r>
              <a:rPr lang="en-GB" sz="2800" dirty="0" smtClean="0"/>
              <a:t>Audit plan for audits of smaller entities</a:t>
            </a:r>
          </a:p>
          <a:p>
            <a:pPr marL="455613" indent="-171450">
              <a:buFontTx/>
              <a:buChar char="-"/>
            </a:pPr>
            <a:r>
              <a:rPr lang="en-JM" dirty="0"/>
              <a:t>If audit is carried out entirely by engagement partner, no review </a:t>
            </a:r>
            <a:r>
              <a:rPr lang="en-JM" dirty="0" smtClean="0"/>
              <a:t>issues exist. In </a:t>
            </a:r>
            <a:r>
              <a:rPr lang="en-JM" dirty="0"/>
              <a:t>this instance, engagement partner having personally conducted all aspects of work will be aware of all material issues.  </a:t>
            </a:r>
            <a:endParaRPr lang="en-JM" dirty="0" smtClean="0"/>
          </a:p>
          <a:p>
            <a:pPr marL="455613" indent="-171450">
              <a:buFontTx/>
              <a:buChar char="-"/>
            </a:pPr>
            <a:r>
              <a:rPr lang="en-JM" dirty="0" smtClean="0"/>
              <a:t>Forming an objective view on the appropriateness of the judgements made in the course of the audit can present practical problems when the same individual also performs the entire audit.  If particularly complex or unusual issues are involved, and the audit is performed by a sole practitioner – it may be desirable to consult with other suitably experienced auditors or auditor’s professional body.</a:t>
            </a:r>
          </a:p>
          <a:p>
            <a:pPr marL="455613" indent="-171450">
              <a:buFontTx/>
              <a:buChar char="-"/>
            </a:pPr>
            <a:endParaRPr lang="en-US" sz="2200" dirty="0" smtClean="0"/>
          </a:p>
          <a:p>
            <a:pPr marL="855663" lvl="2"/>
            <a:endParaRPr lang="en-GB" sz="2200" dirty="0" smtClean="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1000740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a:xfrm>
            <a:off x="457200" y="1177784"/>
            <a:ext cx="8340811" cy="4698975"/>
          </a:xfrm>
        </p:spPr>
        <p:txBody>
          <a:bodyPr>
            <a:normAutofit/>
          </a:bodyPr>
          <a:lstStyle/>
          <a:p>
            <a:pPr marL="400050" lvl="1"/>
            <a:r>
              <a:rPr lang="en-GB" sz="2800" dirty="0" smtClean="0"/>
              <a:t>Audit plan for audits of smaller entities</a:t>
            </a:r>
          </a:p>
          <a:p>
            <a:pPr marL="455613" indent="-171450">
              <a:buFontTx/>
              <a:buChar char="-"/>
            </a:pPr>
            <a:r>
              <a:rPr lang="en-JM" dirty="0" smtClean="0"/>
              <a:t>A </a:t>
            </a:r>
            <a:r>
              <a:rPr lang="en-JM" dirty="0"/>
              <a:t>brief memorandum may serve as the documented strategy for the audit of a smaller entity. </a:t>
            </a:r>
            <a:endParaRPr lang="en-JM" dirty="0" smtClean="0"/>
          </a:p>
          <a:p>
            <a:pPr marL="455613" indent="-171450">
              <a:buFontTx/>
              <a:buChar char="-"/>
            </a:pPr>
            <a:endParaRPr lang="en-JM" dirty="0"/>
          </a:p>
          <a:p>
            <a:pPr marL="455613" indent="-171450">
              <a:buFontTx/>
              <a:buChar char="-"/>
            </a:pPr>
            <a:r>
              <a:rPr lang="en-JM" b="1" dirty="0" smtClean="0">
                <a:solidFill>
                  <a:srgbClr val="FF0000"/>
                </a:solidFill>
              </a:rPr>
              <a:t>&lt;PM 2&gt; – Example audit planning agenda topics</a:t>
            </a:r>
          </a:p>
          <a:p>
            <a:pPr marL="455613" indent="-171450">
              <a:buFontTx/>
              <a:buChar char="-"/>
            </a:pPr>
            <a:endParaRPr lang="en-JM" sz="2200" dirty="0" smtClean="0"/>
          </a:p>
          <a:p>
            <a:pPr marL="455613" indent="-171450">
              <a:buFontTx/>
              <a:buChar char="-"/>
            </a:pPr>
            <a:endParaRPr lang="en-US" sz="2200" dirty="0" smtClean="0"/>
          </a:p>
          <a:p>
            <a:pPr marL="855663" lvl="2"/>
            <a:endParaRPr lang="en-GB" sz="2200" dirty="0" smtClean="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144509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p:txBody>
          <a:bodyPr/>
          <a:lstStyle/>
          <a:p>
            <a:r>
              <a:rPr lang="en-GB" sz="2800" u="sng" dirty="0" smtClean="0"/>
              <a:t>Documentation</a:t>
            </a:r>
          </a:p>
          <a:p>
            <a:pPr lvl="1"/>
            <a:r>
              <a:rPr lang="en-GB" sz="2800" dirty="0" smtClean="0"/>
              <a:t>Auditor should include in the audit documentation</a:t>
            </a:r>
          </a:p>
          <a:p>
            <a:pPr lvl="2"/>
            <a:r>
              <a:rPr lang="en-GB" sz="2600" dirty="0" smtClean="0"/>
              <a:t>Overall audit strategy</a:t>
            </a:r>
          </a:p>
          <a:p>
            <a:pPr lvl="2"/>
            <a:r>
              <a:rPr lang="en-GB" sz="2600" dirty="0" smtClean="0"/>
              <a:t>Audit plan</a:t>
            </a:r>
          </a:p>
          <a:p>
            <a:pPr lvl="2"/>
            <a:r>
              <a:rPr lang="en-GB" sz="2600" dirty="0" smtClean="0"/>
              <a:t>Any significant changes made during the audit engagement and reasons for such changes</a:t>
            </a:r>
          </a:p>
          <a:p>
            <a:pPr marL="355600" lvl="1" indent="0">
              <a:buNone/>
            </a:pPr>
            <a:endParaRPr lang="en-GB" sz="2800" dirty="0" smtClean="0"/>
          </a:p>
          <a:p>
            <a:pPr marL="355600" lvl="1" indent="0">
              <a:buNone/>
            </a:pPr>
            <a:endParaRPr lang="en-GB" sz="2800" dirty="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4216759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a:xfrm>
            <a:off x="457200" y="1203178"/>
            <a:ext cx="8229600" cy="4698975"/>
          </a:xfrm>
        </p:spPr>
        <p:txBody>
          <a:bodyPr>
            <a:normAutofit lnSpcReduction="10000"/>
          </a:bodyPr>
          <a:lstStyle/>
          <a:p>
            <a:r>
              <a:rPr lang="en-GB" sz="2800" dirty="0" smtClean="0"/>
              <a:t>Documentation of the overall audit strategy is a record of the key decisions considered necessary to properly plan the audit and to communicate significant matters to the engagement team.</a:t>
            </a:r>
          </a:p>
          <a:p>
            <a:r>
              <a:rPr lang="en-GB" sz="2800" dirty="0" smtClean="0"/>
              <a:t>Documentation </a:t>
            </a:r>
          </a:p>
          <a:p>
            <a:pPr lvl="1"/>
            <a:r>
              <a:rPr lang="en-GB" sz="2200" dirty="0" smtClean="0"/>
              <a:t>represents the record of the planned nature, timing and extent of risk assessment procedures and further audit procedures</a:t>
            </a:r>
          </a:p>
          <a:p>
            <a:pPr lvl="1"/>
            <a:r>
              <a:rPr lang="en-GB" sz="2200" dirty="0"/>
              <a:t>s</a:t>
            </a:r>
            <a:r>
              <a:rPr lang="en-GB" sz="2200" dirty="0" smtClean="0"/>
              <a:t>erves as a record of the proper planning of the audit procedures that can be reviewed and approved prior to their performance.  Standard audit programs or audit completion checklists tailored as needed to reflect the engagement’s circumstances.</a:t>
            </a:r>
          </a:p>
          <a:p>
            <a:endParaRPr lang="en-GB" sz="2600" dirty="0" smtClean="0"/>
          </a:p>
          <a:p>
            <a:pPr marL="355600" lvl="1" indent="0">
              <a:buNone/>
            </a:pPr>
            <a:endParaRPr lang="en-GB" sz="2800" dirty="0" smtClean="0"/>
          </a:p>
          <a:p>
            <a:pPr marL="355600" lvl="1" indent="0">
              <a:buNone/>
            </a:pPr>
            <a:endParaRPr lang="en-GB" sz="2800" dirty="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482989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a:xfrm>
            <a:off x="457200" y="1203178"/>
            <a:ext cx="8229600" cy="4698975"/>
          </a:xfrm>
        </p:spPr>
        <p:txBody>
          <a:bodyPr/>
          <a:lstStyle/>
          <a:p>
            <a:r>
              <a:rPr lang="en-GB" sz="2800" dirty="0" smtClean="0"/>
              <a:t>Documentation f</a:t>
            </a:r>
            <a:r>
              <a:rPr lang="en-JM" sz="2800" dirty="0" smtClean="0"/>
              <a:t>or audits of smaller entities</a:t>
            </a:r>
            <a:endParaRPr lang="en-JM" sz="2800" dirty="0"/>
          </a:p>
          <a:p>
            <a:pPr lvl="1"/>
            <a:r>
              <a:rPr lang="en-JM" sz="2800" dirty="0" smtClean="0"/>
              <a:t>The </a:t>
            </a:r>
            <a:r>
              <a:rPr lang="en-JM" sz="2800" dirty="0"/>
              <a:t>audit plan, standard audit programs or checklists may be used provided that they are tailored to the circumstances of the engagement, including the auditors’ risk assessments</a:t>
            </a:r>
            <a:r>
              <a:rPr lang="en-JM" sz="2400" dirty="0"/>
              <a:t>.</a:t>
            </a:r>
            <a:endParaRPr lang="en-US" sz="2400" dirty="0"/>
          </a:p>
          <a:p>
            <a:endParaRPr lang="en-GB" sz="2800" dirty="0" smtClean="0"/>
          </a:p>
          <a:p>
            <a:pPr marL="355600" lvl="1" indent="0">
              <a:buNone/>
            </a:pPr>
            <a:endParaRPr lang="en-GB" sz="2800" dirty="0" smtClean="0"/>
          </a:p>
          <a:p>
            <a:pPr marL="355600" lvl="1" indent="0">
              <a:buNone/>
            </a:pPr>
            <a:endParaRPr lang="en-GB" sz="2800" dirty="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278029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programs</a:t>
            </a:r>
            <a:endParaRPr lang="en-GB" dirty="0"/>
          </a:p>
        </p:txBody>
      </p:sp>
      <p:sp>
        <p:nvSpPr>
          <p:cNvPr id="3" name="Content Placeholder 2"/>
          <p:cNvSpPr>
            <a:spLocks noGrp="1"/>
          </p:cNvSpPr>
          <p:nvPr>
            <p:ph idx="1"/>
          </p:nvPr>
        </p:nvSpPr>
        <p:spPr/>
        <p:txBody>
          <a:bodyPr>
            <a:normAutofit/>
          </a:bodyPr>
          <a:lstStyle/>
          <a:p>
            <a:r>
              <a:rPr lang="en-GB" sz="2800" dirty="0" smtClean="0"/>
              <a:t>Definition – List of procedures to be performed by audit staff to obtain sufficient, appropriate audit evidence</a:t>
            </a:r>
          </a:p>
          <a:p>
            <a:r>
              <a:rPr lang="en-GB" sz="2800" dirty="0" smtClean="0"/>
              <a:t>These procedures are determined after obtaining an understanding of the business and determining the audit strategy. The reflect the understanding of the entity’s systems and may incorporate a mix of test of controls and substantive tests that the auditor intends to perform.</a:t>
            </a:r>
          </a:p>
          <a:p>
            <a:pPr marL="0"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457208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programs</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Purpose:</a:t>
            </a:r>
          </a:p>
          <a:p>
            <a:pPr lvl="1"/>
            <a:r>
              <a:rPr lang="en-GB" sz="2800" dirty="0"/>
              <a:t>Set of instructions to the audit team</a:t>
            </a:r>
          </a:p>
          <a:p>
            <a:pPr lvl="1"/>
            <a:r>
              <a:rPr lang="en-GB" sz="2800" dirty="0"/>
              <a:t>Assist with planning and performing the audit</a:t>
            </a:r>
          </a:p>
          <a:p>
            <a:pPr lvl="1"/>
            <a:r>
              <a:rPr lang="en-GB" sz="2800" dirty="0"/>
              <a:t>Means to control and record the proper execution of the audit work</a:t>
            </a:r>
          </a:p>
          <a:p>
            <a:pPr lvl="1"/>
            <a:r>
              <a:rPr lang="en-GB" sz="2800" dirty="0"/>
              <a:t>Record of the audit procedures to be adopted – audit objectives, timing, sample size and basis of selection of each criteria</a:t>
            </a:r>
          </a:p>
          <a:p>
            <a:endParaRPr lang="en-GB" sz="2800" dirty="0" smtClean="0"/>
          </a:p>
          <a:p>
            <a:r>
              <a:rPr lang="en-GB" sz="2800" dirty="0" smtClean="0"/>
              <a:t>Can be standardized or customised</a:t>
            </a:r>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457208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programs</a:t>
            </a:r>
            <a:endParaRPr lang="en-GB" dirty="0"/>
          </a:p>
        </p:txBody>
      </p:sp>
      <p:sp>
        <p:nvSpPr>
          <p:cNvPr id="3" name="Content Placeholder 2"/>
          <p:cNvSpPr>
            <a:spLocks noGrp="1"/>
          </p:cNvSpPr>
          <p:nvPr>
            <p:ph idx="1"/>
          </p:nvPr>
        </p:nvSpPr>
        <p:spPr/>
        <p:txBody>
          <a:bodyPr>
            <a:normAutofit/>
          </a:bodyPr>
          <a:lstStyle/>
          <a:p>
            <a:r>
              <a:rPr lang="en-GB" dirty="0" smtClean="0"/>
              <a:t>Benefits</a:t>
            </a:r>
          </a:p>
          <a:p>
            <a:pPr lvl="1"/>
            <a:r>
              <a:rPr lang="en-GB" sz="2400" dirty="0" smtClean="0"/>
              <a:t>Guides audit staff in executing the audit  and defines their responsibilities</a:t>
            </a:r>
          </a:p>
          <a:p>
            <a:pPr lvl="1"/>
            <a:r>
              <a:rPr lang="en-GB" sz="2400" dirty="0"/>
              <a:t>Can be used to delegate work for preparers and reviewers</a:t>
            </a:r>
          </a:p>
          <a:p>
            <a:pPr lvl="1"/>
            <a:r>
              <a:rPr lang="en-GB" sz="2400" dirty="0" smtClean="0"/>
              <a:t>Training tool for junior staff</a:t>
            </a:r>
          </a:p>
          <a:p>
            <a:pPr lvl="1"/>
            <a:r>
              <a:rPr lang="en-GB" sz="2400" dirty="0" smtClean="0"/>
              <a:t>Evidence of work done</a:t>
            </a:r>
          </a:p>
          <a:p>
            <a:pPr lvl="1"/>
            <a:r>
              <a:rPr lang="en-GB" sz="2400" dirty="0" smtClean="0"/>
              <a:t>Uniformity of work</a:t>
            </a:r>
          </a:p>
          <a:p>
            <a:pPr lvl="1"/>
            <a:r>
              <a:rPr lang="en-GB" sz="2400" dirty="0" smtClean="0"/>
              <a:t>Offers flexibility (work can be easily transferred)</a:t>
            </a:r>
          </a:p>
          <a:p>
            <a:pPr lvl="1"/>
            <a:r>
              <a:rPr lang="en-GB" sz="2400" dirty="0" smtClean="0"/>
              <a:t>Point of reference for future audit or reviews (peer, etc.)</a:t>
            </a:r>
          </a:p>
          <a:p>
            <a:endParaRPr lang="en-GB" dirty="0" smtClean="0"/>
          </a:p>
          <a:p>
            <a:pPr marL="355600" lvl="1" indent="0">
              <a:buNone/>
            </a:pPr>
            <a:endParaRPr lang="en-GB" sz="24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57782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audit program</a:t>
            </a:r>
            <a:endParaRPr lang="en-GB"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1" y="1149177"/>
            <a:ext cx="8228499" cy="48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US" sz="3000" dirty="0" smtClean="0"/>
              <a:t>ISA 300 – Planning an audit of financial statements</a:t>
            </a:r>
          </a:p>
          <a:p>
            <a:pPr lvl="1"/>
            <a:r>
              <a:rPr lang="en-JM" sz="2800" dirty="0" smtClean="0"/>
              <a:t>Scope and summary</a:t>
            </a:r>
          </a:p>
          <a:p>
            <a:pPr lvl="1"/>
            <a:r>
              <a:rPr lang="en-JM" sz="2800" dirty="0" smtClean="0"/>
              <a:t>Requirements</a:t>
            </a:r>
          </a:p>
          <a:p>
            <a:pPr lvl="1"/>
            <a:r>
              <a:rPr lang="en-JM" sz="2800" dirty="0" smtClean="0"/>
              <a:t>Audit programs</a:t>
            </a:r>
            <a:endParaRPr lang="en-US" sz="2800" dirty="0" smtClean="0"/>
          </a:p>
          <a:p>
            <a:r>
              <a:rPr lang="en-JM" sz="2800" dirty="0" smtClean="0"/>
              <a:t>Key takeaways</a:t>
            </a:r>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24063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Audit programs</a:t>
            </a:r>
            <a:endParaRPr lang="en-GB" dirty="0">
              <a:latin typeface="+mn-lt"/>
            </a:endParaRPr>
          </a:p>
        </p:txBody>
      </p:sp>
      <p:sp>
        <p:nvSpPr>
          <p:cNvPr id="3" name="Content Placeholder 2"/>
          <p:cNvSpPr>
            <a:spLocks noGrp="1"/>
          </p:cNvSpPr>
          <p:nvPr>
            <p:ph idx="1"/>
          </p:nvPr>
        </p:nvSpPr>
        <p:spPr/>
        <p:txBody>
          <a:bodyPr>
            <a:normAutofit/>
          </a:bodyPr>
          <a:lstStyle/>
          <a:p>
            <a:r>
              <a:rPr lang="en-GB" sz="2800" dirty="0" smtClean="0"/>
              <a:t>Must address all financial statement accounts</a:t>
            </a:r>
          </a:p>
          <a:p>
            <a:endParaRPr lang="en-GB" sz="2800" dirty="0" smtClean="0"/>
          </a:p>
          <a:p>
            <a:r>
              <a:rPr lang="en-GB" sz="2800" dirty="0" smtClean="0"/>
              <a:t>Based on risk assessments, procedures must address the financial statement assertions</a:t>
            </a:r>
          </a:p>
          <a:p>
            <a:pPr lvl="1"/>
            <a:r>
              <a:rPr lang="en-GB" sz="2800" dirty="0" smtClean="0"/>
              <a:t>Example: Accounts Receivable</a:t>
            </a:r>
          </a:p>
          <a:p>
            <a:pPr lvl="1"/>
            <a:r>
              <a:rPr lang="en-GB" sz="2800" dirty="0" smtClean="0"/>
              <a:t>Key assertions?</a:t>
            </a:r>
          </a:p>
          <a:p>
            <a:pPr lvl="1"/>
            <a:r>
              <a:rPr lang="en-GB" sz="2800" dirty="0" smtClean="0"/>
              <a:t>What procedures to be performed?</a:t>
            </a:r>
          </a:p>
          <a:p>
            <a:pPr lvl="1"/>
            <a:r>
              <a:rPr lang="en-GB" sz="2800" dirty="0" smtClean="0"/>
              <a:t>When will procedures be performed?</a:t>
            </a:r>
          </a:p>
        </p:txBody>
      </p:sp>
      <p:sp>
        <p:nvSpPr>
          <p:cNvPr id="9" name="Date Placeholder 8"/>
          <p:cNvSpPr>
            <a:spLocks noGrp="1"/>
          </p:cNvSpPr>
          <p:nvPr>
            <p:ph type="dt" sz="half" idx="10"/>
          </p:nvPr>
        </p:nvSpPr>
        <p:spPr/>
        <p:txBody>
          <a:bodyPr/>
          <a:lstStyle/>
          <a:p>
            <a:r>
              <a:rPr lang="en-US" dirty="0" smtClean="0"/>
              <a:t>19 July 2014</a:t>
            </a:r>
            <a:endParaRPr lang="en-US" dirty="0"/>
          </a:p>
        </p:txBody>
      </p:sp>
      <p:sp>
        <p:nvSpPr>
          <p:cNvPr id="10" name="Footer Placeholder 9"/>
          <p:cNvSpPr>
            <a:spLocks noGrp="1"/>
          </p:cNvSpPr>
          <p:nvPr>
            <p:ph type="ftr" sz="quarter" idx="3"/>
          </p:nvPr>
        </p:nvSpPr>
        <p:spPr/>
        <p:txBody>
          <a:bodyPr/>
          <a:lstStyle/>
          <a:p>
            <a:r>
              <a:rPr lang="en-JM" dirty="0" smtClean="0"/>
              <a:t>Planning an audit of financial statements</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Audit programs</a:t>
            </a:r>
            <a:endParaRPr lang="en-GB" dirty="0">
              <a:latin typeface="+mn-lt"/>
            </a:endParaRPr>
          </a:p>
        </p:txBody>
      </p:sp>
      <p:sp>
        <p:nvSpPr>
          <p:cNvPr id="3" name="Content Placeholder 2"/>
          <p:cNvSpPr>
            <a:spLocks noGrp="1"/>
          </p:cNvSpPr>
          <p:nvPr>
            <p:ph idx="1"/>
          </p:nvPr>
        </p:nvSpPr>
        <p:spPr/>
        <p:txBody>
          <a:bodyPr>
            <a:normAutofit/>
          </a:bodyPr>
          <a:lstStyle/>
          <a:p>
            <a:r>
              <a:rPr lang="en-GB" dirty="0" smtClean="0"/>
              <a:t>ISA 230  - ‘Audit Documentation’ states that the a</a:t>
            </a:r>
            <a:r>
              <a:rPr lang="en-JM" dirty="0" err="1" smtClean="0"/>
              <a:t>uditor</a:t>
            </a:r>
            <a:r>
              <a:rPr lang="en-JM" dirty="0" smtClean="0"/>
              <a:t> </a:t>
            </a:r>
            <a:r>
              <a:rPr lang="en-JM" dirty="0"/>
              <a:t>shall prepare audit documentation that is sufficient to enable an experienced auditor, having no previous connection with the audit, to </a:t>
            </a:r>
            <a:r>
              <a:rPr lang="en-JM" dirty="0" smtClean="0"/>
              <a:t>understand:</a:t>
            </a:r>
          </a:p>
          <a:p>
            <a:r>
              <a:rPr lang="en-JM" dirty="0"/>
              <a:t>(a)     The nature, timing and extent of the audit procedures performed to comply with the ISAs and applicable legal and regulatory requirements; </a:t>
            </a:r>
          </a:p>
          <a:p>
            <a:r>
              <a:rPr lang="en-JM" dirty="0"/>
              <a:t>(b)     The results of the audit procedures performed, and the audit evidence obtained; and</a:t>
            </a:r>
          </a:p>
          <a:p>
            <a:r>
              <a:rPr lang="en-JM" dirty="0"/>
              <a:t>(c)     Significant matters arising during the audit, the conclusions reached thereon, and significant professional judgments made in reaching those conclusions</a:t>
            </a:r>
            <a:endParaRPr lang="en-GB" dirty="0" smtClean="0"/>
          </a:p>
          <a:p>
            <a:endParaRPr lang="en-GB" dirty="0" smtClean="0"/>
          </a:p>
        </p:txBody>
      </p:sp>
      <p:sp>
        <p:nvSpPr>
          <p:cNvPr id="9" name="Date Placeholder 8"/>
          <p:cNvSpPr>
            <a:spLocks noGrp="1"/>
          </p:cNvSpPr>
          <p:nvPr>
            <p:ph type="dt" sz="half" idx="10"/>
          </p:nvPr>
        </p:nvSpPr>
        <p:spPr/>
        <p:txBody>
          <a:bodyPr/>
          <a:lstStyle/>
          <a:p>
            <a:r>
              <a:rPr lang="en-US" dirty="0" smtClean="0"/>
              <a:t>19 July 2014</a:t>
            </a:r>
            <a:endParaRPr lang="en-US" dirty="0"/>
          </a:p>
        </p:txBody>
      </p:sp>
      <p:sp>
        <p:nvSpPr>
          <p:cNvPr id="10" name="Footer Placeholder 9"/>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117126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Key takeaways</a:t>
            </a:r>
            <a:endParaRPr lang="en-GB" dirty="0">
              <a:latin typeface="+mn-lt"/>
            </a:endParaRPr>
          </a:p>
        </p:txBody>
      </p:sp>
      <p:sp>
        <p:nvSpPr>
          <p:cNvPr id="3" name="Content Placeholder 2"/>
          <p:cNvSpPr>
            <a:spLocks noGrp="1"/>
          </p:cNvSpPr>
          <p:nvPr>
            <p:ph idx="1"/>
          </p:nvPr>
        </p:nvSpPr>
        <p:spPr/>
        <p:txBody>
          <a:bodyPr>
            <a:normAutofit/>
          </a:bodyPr>
          <a:lstStyle/>
          <a:p>
            <a:r>
              <a:rPr lang="en-JM" dirty="0" smtClean="0"/>
              <a:t>Planning an audit is vital to the execution of an efficient and effective audit with sufficient focus placed on the key risk areas</a:t>
            </a:r>
          </a:p>
          <a:p>
            <a:pPr marL="355600" lvl="1" indent="0">
              <a:buNone/>
            </a:pPr>
            <a:endParaRPr lang="en-JM" dirty="0" smtClean="0"/>
          </a:p>
          <a:p>
            <a:r>
              <a:rPr lang="en-JM" dirty="0" smtClean="0"/>
              <a:t>Documentation is a critical responsibility of the auditor to ensure there is appropriate support for the auditors’ opinion that is issued</a:t>
            </a:r>
          </a:p>
          <a:p>
            <a:endParaRPr lang="en-JM" dirty="0" smtClean="0"/>
          </a:p>
          <a:p>
            <a:r>
              <a:rPr lang="en-JM" dirty="0" smtClean="0"/>
              <a:t>Audit programs are important in facilitating appropriate and sufficient documentation</a:t>
            </a:r>
          </a:p>
          <a:p>
            <a:endParaRPr lang="en-JM" dirty="0" smtClean="0"/>
          </a:p>
          <a:p>
            <a:pPr marL="0" indent="0">
              <a:buNone/>
            </a:pPr>
            <a:endParaRPr lang="en-JM" dirty="0" smtClean="0"/>
          </a:p>
          <a:p>
            <a:pPr lvl="1"/>
            <a:endParaRPr lang="en-JM" dirty="0" smtClean="0"/>
          </a:p>
          <a:p>
            <a:pPr marL="0" indent="0">
              <a:buNone/>
            </a:pPr>
            <a:endParaRPr lang="en-JM" dirty="0" smtClean="0"/>
          </a:p>
          <a:p>
            <a:endParaRPr lang="en-GB" dirty="0" smtClean="0"/>
          </a:p>
          <a:p>
            <a:endParaRPr lang="en-GB" dirty="0" smtClean="0"/>
          </a:p>
        </p:txBody>
      </p:sp>
      <p:sp>
        <p:nvSpPr>
          <p:cNvPr id="9" name="Date Placeholder 8"/>
          <p:cNvSpPr>
            <a:spLocks noGrp="1"/>
          </p:cNvSpPr>
          <p:nvPr>
            <p:ph type="dt" sz="half" idx="10"/>
          </p:nvPr>
        </p:nvSpPr>
        <p:spPr/>
        <p:txBody>
          <a:bodyPr/>
          <a:lstStyle/>
          <a:p>
            <a:r>
              <a:rPr lang="en-US" dirty="0" smtClean="0"/>
              <a:t>19 July 2014</a:t>
            </a:r>
            <a:endParaRPr lang="en-US" dirty="0"/>
          </a:p>
        </p:txBody>
      </p:sp>
      <p:sp>
        <p:nvSpPr>
          <p:cNvPr id="10" name="Footer Placeholder 9"/>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710482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pPr algn="ctr"/>
            <a:r>
              <a:rPr lang="en-US"/>
              <a:t>Questions?</a:t>
            </a:r>
          </a:p>
        </p:txBody>
      </p:sp>
      <p:graphicFrame>
        <p:nvGraphicFramePr>
          <p:cNvPr id="636931" name="Object 3"/>
          <p:cNvGraphicFramePr>
            <a:graphicFrameLocks noGrp="1"/>
          </p:cNvGraphicFramePr>
          <p:nvPr>
            <p:ph idx="1"/>
          </p:nvPr>
        </p:nvGraphicFramePr>
        <p:xfrm>
          <a:off x="3579813" y="1595438"/>
          <a:ext cx="1985962" cy="4152900"/>
        </p:xfrm>
        <a:graphic>
          <a:graphicData uri="http://schemas.openxmlformats.org/presentationml/2006/ole">
            <mc:AlternateContent xmlns:mc="http://schemas.openxmlformats.org/markup-compatibility/2006">
              <mc:Choice xmlns:v="urn:schemas-microsoft-com:vml" Requires="v">
                <p:oleObj spid="_x0000_s2057" name="ClipArt" r:id="rId4" imgW="1984320" imgH="4149720" progId="">
                  <p:embed/>
                </p:oleObj>
              </mc:Choice>
              <mc:Fallback>
                <p:oleObj name="ClipArt" r:id="rId4" imgW="1984320" imgH="414972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813" y="1595438"/>
                        <a:ext cx="1985962" cy="4152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30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title"/>
          </p:nvPr>
        </p:nvSpPr>
        <p:spPr>
          <a:xfrm>
            <a:off x="457200" y="201600"/>
            <a:ext cx="8229600" cy="860400"/>
          </a:xfrm>
          <a:noFill/>
          <a:ln/>
        </p:spPr>
        <p:txBody>
          <a:bodyPr/>
          <a:lstStyle/>
          <a:p>
            <a:r>
              <a:rPr lang="en-GB" dirty="0"/>
              <a:t>Thank you!</a:t>
            </a:r>
          </a:p>
        </p:txBody>
      </p:sp>
      <p:sp>
        <p:nvSpPr>
          <p:cNvPr id="9" name="Date Placeholder 8"/>
          <p:cNvSpPr>
            <a:spLocks noGrp="1"/>
          </p:cNvSpPr>
          <p:nvPr>
            <p:ph type="dt" sz="half" idx="10"/>
          </p:nvPr>
        </p:nvSpPr>
        <p:spPr/>
        <p:txBody>
          <a:bodyPr/>
          <a:lstStyle/>
          <a:p>
            <a:r>
              <a:rPr lang="en-US" dirty="0" smtClean="0"/>
              <a:t>19 July 2014</a:t>
            </a:r>
            <a:endParaRPr lang="en-US" dirty="0"/>
          </a:p>
        </p:txBody>
      </p:sp>
      <p:sp>
        <p:nvSpPr>
          <p:cNvPr id="10" name="Footer Placeholder 9"/>
          <p:cNvSpPr>
            <a:spLocks noGrp="1"/>
          </p:cNvSpPr>
          <p:nvPr>
            <p:ph type="ftr" sz="quarter" idx="3"/>
          </p:nvPr>
        </p:nvSpPr>
        <p:spPr/>
        <p:txBody>
          <a:bodyPr/>
          <a:lstStyle/>
          <a:p>
            <a:r>
              <a:rPr lang="en-JM" dirty="0" smtClean="0"/>
              <a:t>Planning an audit of financial statements</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2"/>
          <p:cNvSpPr>
            <a:spLocks noChangeArrowheads="1"/>
          </p:cNvSpPr>
          <p:nvPr/>
        </p:nvSpPr>
        <p:spPr bwMode="auto">
          <a:xfrm>
            <a:off x="601383" y="806825"/>
            <a:ext cx="3948545" cy="3836948"/>
          </a:xfrm>
          <a:prstGeom prst="rect">
            <a:avLst/>
          </a:prstGeom>
          <a:noFill/>
          <a:ln w="12700">
            <a:noFill/>
            <a:miter lim="800000"/>
            <a:headEnd/>
            <a:tailEnd/>
          </a:ln>
        </p:spPr>
        <p:txBody>
          <a:bodyPr wrap="square" lIns="0" tIns="0" rIns="0" bIns="0">
            <a:spAutoFit/>
          </a:bodyPr>
          <a:lstStyle/>
          <a:p>
            <a:pPr defTabSz="871869">
              <a:spcBef>
                <a:spcPts val="1077"/>
              </a:spcBef>
            </a:pPr>
            <a:r>
              <a:rPr lang="en-US" sz="900" b="1" kern="100" spc="-9" dirty="0">
                <a:solidFill>
                  <a:schemeClr val="bg1"/>
                </a:solidFill>
              </a:rPr>
              <a:t>Ernst &amp; Young</a:t>
            </a:r>
            <a:br>
              <a:rPr lang="en-US" sz="900" b="1" kern="100" spc="-9" dirty="0">
                <a:solidFill>
                  <a:schemeClr val="bg1"/>
                </a:solidFill>
              </a:rPr>
            </a:br>
            <a:r>
              <a:rPr lang="en-US" sz="900" kern="100" spc="-9" dirty="0">
                <a:solidFill>
                  <a:schemeClr val="bg1"/>
                </a:solidFill>
              </a:rPr>
              <a:t>Assurance | Tax | Transactions | Advisory</a:t>
            </a:r>
            <a:endParaRPr lang="en-GB" sz="900" kern="100" spc="-9" dirty="0">
              <a:solidFill>
                <a:schemeClr val="bg1"/>
              </a:solidFill>
            </a:endParaRPr>
          </a:p>
          <a:p>
            <a:pPr defTabSz="871869">
              <a:spcBef>
                <a:spcPts val="808"/>
              </a:spcBef>
            </a:pPr>
            <a:r>
              <a:rPr lang="en-US" sz="800" b="1" kern="100" spc="-9" dirty="0">
                <a:solidFill>
                  <a:schemeClr val="bg1"/>
                </a:solidFill>
              </a:rPr>
              <a:t>About Ernst &amp; Young</a:t>
            </a:r>
            <a:br>
              <a:rPr lang="en-US" sz="800" b="1" kern="100" spc="-9" dirty="0">
                <a:solidFill>
                  <a:schemeClr val="bg1"/>
                </a:solidFill>
              </a:rPr>
            </a:br>
            <a:r>
              <a:rPr lang="en-US" sz="800" kern="100" spc="-9" dirty="0">
                <a:solidFill>
                  <a:schemeClr val="bg1"/>
                </a:solidFill>
                <a:latin typeface="EYInterstate Light" pitchFamily="2" charset="0"/>
              </a:rPr>
              <a:t>Ernst &amp; Young is a global leader in assurance, tax, transaction </a:t>
            </a:r>
            <a:br>
              <a:rPr lang="en-US" sz="800" kern="100" spc="-9" dirty="0">
                <a:solidFill>
                  <a:schemeClr val="bg1"/>
                </a:solidFill>
                <a:latin typeface="EYInterstate Light" pitchFamily="2" charset="0"/>
              </a:rPr>
            </a:br>
            <a:r>
              <a:rPr lang="en-US" sz="800" kern="100" spc="-9" dirty="0">
                <a:solidFill>
                  <a:schemeClr val="bg1"/>
                </a:solidFill>
                <a:latin typeface="EYInterstate Light" pitchFamily="2" charset="0"/>
              </a:rPr>
              <a:t>and advisory services. Worldwide, our 167,000 people are united by our shared values and an unwavering commitment to quality. We make a difference by helping our people, our clients and our wider communities achieve their potential.</a:t>
            </a:r>
          </a:p>
          <a:p>
            <a:pPr defTabSz="871869">
              <a:spcBef>
                <a:spcPts val="808"/>
              </a:spcBef>
            </a:pPr>
            <a:r>
              <a:rPr lang="en-US" sz="800" kern="100" spc="-9" dirty="0">
                <a:solidFill>
                  <a:schemeClr val="bg1"/>
                </a:solidFill>
                <a:latin typeface="EYInterstate Light" pitchFamily="2" charset="0"/>
              </a:rPr>
              <a:t>Ernst &amp; Young refers to the global organization of member firms of Ernst &amp; Young Global Limited, each of which is a separate legal entity. Ernst &amp; Young Global Limited, a UK company limited by guarantee, does not provide services to clients. For more information about our organization, please visit www.ey.com.</a:t>
            </a:r>
          </a:p>
          <a:p>
            <a:pPr defTabSz="871869">
              <a:spcBef>
                <a:spcPts val="808"/>
              </a:spcBef>
            </a:pPr>
            <a:r>
              <a:rPr lang="en-US" sz="800" b="1" kern="100" spc="-9" dirty="0" smtClean="0">
                <a:solidFill>
                  <a:schemeClr val="bg1"/>
                </a:solidFill>
              </a:rPr>
              <a:t>About </a:t>
            </a:r>
            <a:r>
              <a:rPr lang="en-US" sz="800" b="1" kern="100" spc="-9" dirty="0">
                <a:solidFill>
                  <a:schemeClr val="bg1"/>
                </a:solidFill>
              </a:rPr>
              <a:t>Ernst &amp; Young’s Assurance Services</a:t>
            </a:r>
            <a:r>
              <a:rPr lang="en-US" sz="800" kern="100" spc="-9" dirty="0">
                <a:solidFill>
                  <a:schemeClr val="bg1"/>
                </a:solidFill>
              </a:rPr>
              <a:t/>
            </a:r>
            <a:br>
              <a:rPr lang="en-US" sz="800" kern="100" spc="-9" dirty="0">
                <a:solidFill>
                  <a:schemeClr val="bg1"/>
                </a:solidFill>
              </a:rPr>
            </a:br>
            <a:r>
              <a:rPr lang="en-US" sz="800" kern="100" spc="-9" dirty="0">
                <a:solidFill>
                  <a:schemeClr val="bg1"/>
                </a:solidFill>
                <a:latin typeface="EYInterstate Light" pitchFamily="2" charset="0"/>
              </a:rPr>
              <a:t>Strong independent assurance provides a timely and constructive challenge to management, a robust and clear perspective to audit committees and critical information for investors and other stakeholders. The quality of our audit starts with our 60,000 assurance professionals, who have the experience of auditing many of the world’s leading companies. We provide a consistent worldwide audit by assembling the right multidisciplinary team </a:t>
            </a:r>
            <a:br>
              <a:rPr lang="en-US" sz="800" kern="100" spc="-9" dirty="0">
                <a:solidFill>
                  <a:schemeClr val="bg1"/>
                </a:solidFill>
                <a:latin typeface="EYInterstate Light" pitchFamily="2" charset="0"/>
              </a:rPr>
            </a:br>
            <a:r>
              <a:rPr lang="en-US" sz="800" kern="100" spc="-9" dirty="0">
                <a:solidFill>
                  <a:schemeClr val="bg1"/>
                </a:solidFill>
                <a:latin typeface="EYInterstate Light" pitchFamily="2" charset="0"/>
              </a:rPr>
              <a:t>to address the most complex issues, using a proven global methodology and deploying the latest, high-quality auditing </a:t>
            </a:r>
            <a:br>
              <a:rPr lang="en-US" sz="800" kern="100" spc="-9" dirty="0">
                <a:solidFill>
                  <a:schemeClr val="bg1"/>
                </a:solidFill>
                <a:latin typeface="EYInterstate Light" pitchFamily="2" charset="0"/>
              </a:rPr>
            </a:br>
            <a:r>
              <a:rPr lang="en-US" sz="800" kern="100" spc="-9" dirty="0">
                <a:solidFill>
                  <a:schemeClr val="bg1"/>
                </a:solidFill>
                <a:latin typeface="EYInterstate Light" pitchFamily="2" charset="0"/>
              </a:rPr>
              <a:t>tools. And we work to give you the benefit of our broad sector experience, our deep subject matter knowledge and the latest insights from our work worldwide. It’s how Ernst &amp; Young </a:t>
            </a:r>
            <a:br>
              <a:rPr lang="en-US" sz="800" kern="100" spc="-9" dirty="0">
                <a:solidFill>
                  <a:schemeClr val="bg1"/>
                </a:solidFill>
                <a:latin typeface="EYInterstate Light" pitchFamily="2" charset="0"/>
              </a:rPr>
            </a:br>
            <a:r>
              <a:rPr lang="en-US" sz="800" kern="100" spc="-9" dirty="0">
                <a:solidFill>
                  <a:schemeClr val="bg1"/>
                </a:solidFill>
                <a:latin typeface="EYInterstate Light" pitchFamily="2" charset="0"/>
              </a:rPr>
              <a:t>makes a difference.</a:t>
            </a:r>
          </a:p>
          <a:p>
            <a:pPr defTabSz="871869">
              <a:spcBef>
                <a:spcPts val="808"/>
              </a:spcBef>
            </a:pPr>
            <a:endParaRPr lang="en-US" sz="800" kern="100" spc="-9" dirty="0">
              <a:solidFill>
                <a:schemeClr val="bg1"/>
              </a:solidFill>
              <a:latin typeface="EYInterstate Light" pitchFamily="2" charset="0"/>
            </a:endParaRPr>
          </a:p>
          <a:p>
            <a:pPr defTabSz="871869">
              <a:spcBef>
                <a:spcPts val="808"/>
              </a:spcBef>
            </a:pPr>
            <a:r>
              <a:rPr lang="en-US" sz="700" kern="100" spc="-9" dirty="0">
                <a:solidFill>
                  <a:schemeClr val="bg1"/>
                </a:solidFill>
                <a:latin typeface="EYInterstate Light" pitchFamily="2" charset="0"/>
              </a:rPr>
              <a:t>© 2013 Ernst &amp; Young. </a:t>
            </a:r>
            <a:br>
              <a:rPr lang="en-US" sz="700" kern="100" spc="-9" dirty="0">
                <a:solidFill>
                  <a:schemeClr val="bg1"/>
                </a:solidFill>
                <a:latin typeface="EYInterstate Light" pitchFamily="2" charset="0"/>
              </a:rPr>
            </a:br>
            <a:r>
              <a:rPr lang="en-US" sz="700" kern="100" spc="-9" dirty="0">
                <a:solidFill>
                  <a:schemeClr val="bg1"/>
                </a:solidFill>
                <a:latin typeface="EYInterstate Light" pitchFamily="2" charset="0"/>
              </a:rPr>
              <a:t>All Rights Reserved.</a:t>
            </a:r>
          </a:p>
        </p:txBody>
      </p:sp>
    </p:spTree>
    <p:extLst>
      <p:ext uri="{BB962C8B-B14F-4D97-AF65-F5344CB8AC3E}">
        <p14:creationId xmlns:p14="http://schemas.microsoft.com/office/powerpoint/2010/main" val="97795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ISA 300 Scope and summary</a:t>
            </a:r>
            <a:endParaRPr lang="en-GB" dirty="0"/>
          </a:p>
        </p:txBody>
      </p:sp>
      <p:sp>
        <p:nvSpPr>
          <p:cNvPr id="3" name="Content Placeholder 2"/>
          <p:cNvSpPr>
            <a:spLocks noGrp="1"/>
          </p:cNvSpPr>
          <p:nvPr>
            <p:ph idx="1"/>
          </p:nvPr>
        </p:nvSpPr>
        <p:spPr/>
        <p:txBody>
          <a:bodyPr>
            <a:normAutofit/>
          </a:bodyPr>
          <a:lstStyle/>
          <a:p>
            <a:r>
              <a:rPr lang="en-US" dirty="0" smtClean="0"/>
              <a:t>Scope</a:t>
            </a:r>
          </a:p>
          <a:p>
            <a:pPr lvl="1"/>
            <a:r>
              <a:rPr lang="en-JM" sz="2400" dirty="0" smtClean="0"/>
              <a:t>Addresses the auditors’ responsibility to plan the audit</a:t>
            </a:r>
          </a:p>
          <a:p>
            <a:endParaRPr lang="en-JM" dirty="0" smtClean="0"/>
          </a:p>
          <a:p>
            <a:r>
              <a:rPr lang="en-JM" dirty="0" smtClean="0"/>
              <a:t>Planning  audit involves establishing the overall audit strategy for the engagement</a:t>
            </a:r>
          </a:p>
          <a:p>
            <a:endParaRPr lang="en-JM" dirty="0" smtClean="0"/>
          </a:p>
          <a:p>
            <a:r>
              <a:rPr lang="en-JM" dirty="0" smtClean="0"/>
              <a:t>Benefits of planning:</a:t>
            </a:r>
          </a:p>
          <a:p>
            <a:pPr lvl="1"/>
            <a:r>
              <a:rPr lang="en-JM" sz="2400" dirty="0" smtClean="0"/>
              <a:t>Appropriate attention paid to important areas of audit</a:t>
            </a:r>
          </a:p>
          <a:p>
            <a:pPr lvl="1"/>
            <a:r>
              <a:rPr lang="en-JM" sz="2400" dirty="0" smtClean="0"/>
              <a:t>Auditor is able to identify and resolve potential problems on a timely basis</a:t>
            </a:r>
          </a:p>
          <a:p>
            <a:endParaRPr lang="en-GB"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1384793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ISA 300 Scope and summary</a:t>
            </a:r>
            <a:endParaRPr lang="en-GB" dirty="0"/>
          </a:p>
        </p:txBody>
      </p:sp>
      <p:sp>
        <p:nvSpPr>
          <p:cNvPr id="3" name="Content Placeholder 2"/>
          <p:cNvSpPr>
            <a:spLocks noGrp="1"/>
          </p:cNvSpPr>
          <p:nvPr>
            <p:ph idx="1"/>
          </p:nvPr>
        </p:nvSpPr>
        <p:spPr/>
        <p:txBody>
          <a:bodyPr/>
          <a:lstStyle/>
          <a:p>
            <a:r>
              <a:rPr lang="en-JM" dirty="0" smtClean="0"/>
              <a:t>Benefits of planning (continued):</a:t>
            </a:r>
          </a:p>
          <a:p>
            <a:pPr lvl="1"/>
            <a:r>
              <a:rPr lang="en-JM" sz="2400" dirty="0" smtClean="0"/>
              <a:t>Auditor is properly organised and manages the audit engagement so that is it performed in an effective and efficient manner</a:t>
            </a:r>
          </a:p>
          <a:p>
            <a:pPr lvl="1"/>
            <a:r>
              <a:rPr lang="en-JM" sz="2400" dirty="0" smtClean="0"/>
              <a:t>Audit engagement team members assigned based on levels of capabilities and competence to respond to anticipated risks</a:t>
            </a:r>
          </a:p>
          <a:p>
            <a:pPr lvl="1"/>
            <a:r>
              <a:rPr lang="en-JM" sz="2400" dirty="0" smtClean="0"/>
              <a:t>Facilitates the direction and supervision of team</a:t>
            </a:r>
            <a:endParaRPr lang="en-US" sz="2400" dirty="0" smtClean="0"/>
          </a:p>
          <a:p>
            <a:endParaRPr lang="en-GB"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005841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p:txBody>
          <a:bodyPr>
            <a:normAutofit/>
          </a:bodyPr>
          <a:lstStyle/>
          <a:p>
            <a:r>
              <a:rPr lang="en-GB" sz="2800" u="sng" dirty="0" smtClean="0"/>
              <a:t>Involvement of key engagement team members</a:t>
            </a:r>
          </a:p>
          <a:p>
            <a:pPr lvl="1"/>
            <a:r>
              <a:rPr lang="en-GB" sz="2800" dirty="0" smtClean="0"/>
              <a:t>All key personnel must be involved in planning audit</a:t>
            </a:r>
          </a:p>
          <a:p>
            <a:pPr lvl="1"/>
            <a:r>
              <a:rPr lang="en-GB" sz="2800" dirty="0" smtClean="0"/>
              <a:t>Allows for team to draw on each others’ experience and insight</a:t>
            </a:r>
          </a:p>
          <a:p>
            <a:pPr lvl="1"/>
            <a:r>
              <a:rPr lang="en-GB" sz="2800" dirty="0" smtClean="0"/>
              <a:t>A meeting is usually sufficient</a:t>
            </a:r>
          </a:p>
          <a:p>
            <a:pPr lvl="1"/>
            <a:r>
              <a:rPr lang="en-GB" sz="2800" dirty="0" smtClean="0"/>
              <a:t>Recommended that auditor document the key points of this meeting</a:t>
            </a: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73936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p:txBody>
          <a:bodyPr/>
          <a:lstStyle/>
          <a:p>
            <a:r>
              <a:rPr lang="en-GB" sz="2800" u="sng" dirty="0" smtClean="0"/>
              <a:t>Preliminary engagement activities</a:t>
            </a:r>
          </a:p>
          <a:p>
            <a:pPr lvl="1"/>
            <a:r>
              <a:rPr lang="en-GB" sz="2800" dirty="0" smtClean="0"/>
              <a:t>Client or engagement acceptance / </a:t>
            </a:r>
            <a:r>
              <a:rPr lang="en-GB" sz="2800" dirty="0" smtClean="0"/>
              <a:t>continuance </a:t>
            </a:r>
            <a:endParaRPr lang="en-GB" sz="2800" dirty="0" smtClean="0"/>
          </a:p>
          <a:p>
            <a:pPr lvl="1"/>
            <a:r>
              <a:rPr lang="en-GB" sz="2800" dirty="0" smtClean="0"/>
              <a:t>Assess compliance with ethical requirements including independence (ISA 220)</a:t>
            </a:r>
          </a:p>
          <a:p>
            <a:pPr lvl="1"/>
            <a:r>
              <a:rPr lang="en-GB" sz="2800" dirty="0" smtClean="0"/>
              <a:t>Establish an understanding of terms of engagement (ISA 210</a:t>
            </a:r>
            <a:r>
              <a:rPr lang="en-GB" sz="2800" dirty="0" smtClean="0"/>
              <a:t>)</a:t>
            </a:r>
          </a:p>
          <a:p>
            <a:pPr marL="355600" lvl="1" indent="0">
              <a:buNone/>
            </a:pPr>
            <a:endParaRPr lang="en-GB" sz="2800" dirty="0" smtClean="0"/>
          </a:p>
          <a:p>
            <a:pPr lvl="1"/>
            <a:r>
              <a:rPr lang="en-GB" sz="2400" dirty="0" smtClean="0">
                <a:solidFill>
                  <a:srgbClr val="FF0000"/>
                </a:solidFill>
              </a:rPr>
              <a:t>PM 1 has example independence confirmation checklist and client acceptance/continuance checklist</a:t>
            </a:r>
            <a:endParaRPr lang="en-GB" sz="2400" dirty="0">
              <a:solidFill>
                <a:srgbClr val="FF0000"/>
              </a:solidFill>
            </a:endParaRPr>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3175686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p:txBody>
          <a:bodyPr/>
          <a:lstStyle/>
          <a:p>
            <a:r>
              <a:rPr lang="en-GB" sz="2800" u="sng" dirty="0" smtClean="0"/>
              <a:t>Planning activities</a:t>
            </a:r>
          </a:p>
          <a:p>
            <a:pPr lvl="1"/>
            <a:r>
              <a:rPr lang="en-GB" sz="2800" dirty="0" smtClean="0"/>
              <a:t>Auditor should establish the overall </a:t>
            </a:r>
            <a:r>
              <a:rPr lang="en-GB" sz="2800" u="sng" dirty="0" smtClean="0"/>
              <a:t>audit strategy</a:t>
            </a:r>
            <a:r>
              <a:rPr lang="en-GB" sz="2800" dirty="0" smtClean="0"/>
              <a:t> that sets the scope, timing and direction of audit and that guides the development of the </a:t>
            </a:r>
            <a:r>
              <a:rPr lang="en-GB" sz="2800" u="sng" dirty="0" smtClean="0"/>
              <a:t>audit plan</a:t>
            </a:r>
          </a:p>
          <a:p>
            <a:pPr marL="355600" lvl="1" indent="0">
              <a:buNone/>
            </a:pPr>
            <a:endParaRPr lang="en-GB" sz="2800" dirty="0" smtClean="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615781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p:txBody>
          <a:bodyPr>
            <a:normAutofit/>
          </a:bodyPr>
          <a:lstStyle/>
          <a:p>
            <a:pPr marL="400050" lvl="1"/>
            <a:r>
              <a:rPr lang="en-GB" sz="2800" dirty="0" smtClean="0"/>
              <a:t>Audit strategy – </a:t>
            </a:r>
          </a:p>
          <a:p>
            <a:pPr marL="855663" lvl="2"/>
            <a:r>
              <a:rPr lang="en-GB" sz="2600" dirty="0" smtClean="0"/>
              <a:t>Characteristics of engagement that define its scope</a:t>
            </a:r>
          </a:p>
          <a:p>
            <a:pPr marL="855663" lvl="2"/>
            <a:r>
              <a:rPr lang="en-GB" sz="2600" dirty="0" smtClean="0"/>
              <a:t>Ascertain the reporting objectives of the engagement to plan the timing of the audit</a:t>
            </a:r>
          </a:p>
          <a:p>
            <a:pPr marL="855663" lvl="2"/>
            <a:r>
              <a:rPr lang="en-GB" sz="2600" dirty="0" smtClean="0"/>
              <a:t>Identify which factors are directing the engagement team’s efforts</a:t>
            </a:r>
          </a:p>
          <a:p>
            <a:pPr marL="855663" lvl="2"/>
            <a:r>
              <a:rPr lang="en-GB" sz="2600" dirty="0" smtClean="0"/>
              <a:t>Should consider the results of the preliminary engagement activities</a:t>
            </a:r>
          </a:p>
          <a:p>
            <a:pPr marL="855663" lvl="2"/>
            <a:r>
              <a:rPr lang="en-GB" sz="2600" dirty="0" smtClean="0"/>
              <a:t>Determine NTE of resources</a:t>
            </a:r>
          </a:p>
          <a:p>
            <a:pPr lvl="1"/>
            <a:endParaRPr lang="en-GB" sz="2800" dirty="0" smtClean="0"/>
          </a:p>
          <a:p>
            <a:pPr marL="355600" lvl="1" indent="0">
              <a:buNone/>
            </a:pPr>
            <a:endParaRPr lang="en-GB" sz="2800" dirty="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76403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of ISA 300</a:t>
            </a:r>
            <a:endParaRPr lang="en-GB" dirty="0"/>
          </a:p>
        </p:txBody>
      </p:sp>
      <p:sp>
        <p:nvSpPr>
          <p:cNvPr id="3" name="Content Placeholder 2"/>
          <p:cNvSpPr>
            <a:spLocks noGrp="1"/>
          </p:cNvSpPr>
          <p:nvPr>
            <p:ph idx="1"/>
          </p:nvPr>
        </p:nvSpPr>
        <p:spPr/>
        <p:txBody>
          <a:bodyPr>
            <a:normAutofit/>
          </a:bodyPr>
          <a:lstStyle/>
          <a:p>
            <a:pPr marL="400050" lvl="1"/>
            <a:r>
              <a:rPr lang="en-GB" sz="2800" dirty="0" smtClean="0"/>
              <a:t>Audit plan – </a:t>
            </a:r>
          </a:p>
          <a:p>
            <a:pPr marL="855663" lvl="2"/>
            <a:r>
              <a:rPr lang="en-GB" sz="2600" dirty="0" smtClean="0"/>
              <a:t>Auditor to develop a plan that outlines:</a:t>
            </a:r>
          </a:p>
          <a:p>
            <a:pPr marL="1211263" lvl="3"/>
            <a:r>
              <a:rPr lang="en-GB" sz="2400" dirty="0" smtClean="0"/>
              <a:t>Nature, timing and extent of planned risk assessment procedures</a:t>
            </a:r>
          </a:p>
          <a:p>
            <a:pPr marL="1211263" lvl="3"/>
            <a:r>
              <a:rPr lang="en-GB" sz="2400" dirty="0" smtClean="0"/>
              <a:t>Nature, timing and extent of planned further audit procedures at the assertion level</a:t>
            </a:r>
          </a:p>
          <a:p>
            <a:pPr marL="355600" lvl="1" indent="0">
              <a:buNone/>
            </a:pPr>
            <a:endParaRPr lang="en-GB" sz="2800" dirty="0"/>
          </a:p>
          <a:p>
            <a:pPr marL="355600" lvl="1" indent="0">
              <a:buNone/>
            </a:pPr>
            <a:r>
              <a:rPr lang="en-GB" sz="2800" dirty="0" smtClean="0"/>
              <a:t>Auditor expected to update and change the overall audit strategy and audit plan as necessary during the course of the audit.</a:t>
            </a:r>
          </a:p>
          <a:p>
            <a:pPr marL="355600" lvl="1" indent="0">
              <a:buNone/>
            </a:pPr>
            <a:endParaRPr lang="en-GB" sz="2800" dirty="0"/>
          </a:p>
          <a:p>
            <a:pPr marL="355600" lvl="1" indent="0">
              <a:buNone/>
            </a:pPr>
            <a:endParaRPr lang="en-GB" sz="2800" dirty="0"/>
          </a:p>
        </p:txBody>
      </p:sp>
      <p:sp>
        <p:nvSpPr>
          <p:cNvPr id="13" name="Date Placeholder 12"/>
          <p:cNvSpPr>
            <a:spLocks noGrp="1"/>
          </p:cNvSpPr>
          <p:nvPr>
            <p:ph type="dt" sz="half" idx="10"/>
          </p:nvPr>
        </p:nvSpPr>
        <p:spPr/>
        <p:txBody>
          <a:bodyPr/>
          <a:lstStyle/>
          <a:p>
            <a:r>
              <a:rPr lang="en-US" dirty="0" smtClean="0"/>
              <a:t>19 July 2014</a:t>
            </a:r>
            <a:endParaRPr lang="en-US" dirty="0"/>
          </a:p>
        </p:txBody>
      </p:sp>
      <p:sp>
        <p:nvSpPr>
          <p:cNvPr id="14" name="Footer Placeholder 13"/>
          <p:cNvSpPr>
            <a:spLocks noGrp="1"/>
          </p:cNvSpPr>
          <p:nvPr>
            <p:ph type="ftr" sz="quarter" idx="3"/>
          </p:nvPr>
        </p:nvSpPr>
        <p:spPr/>
        <p:txBody>
          <a:bodyPr/>
          <a:lstStyle/>
          <a:p>
            <a:r>
              <a:rPr lang="en-JM" dirty="0" smtClean="0"/>
              <a:t>Planning an audit of financial statements</a:t>
            </a:r>
            <a:endParaRPr lang="en-GB" dirty="0"/>
          </a:p>
        </p:txBody>
      </p:sp>
    </p:spTree>
    <p:extLst>
      <p:ext uri="{BB962C8B-B14F-4D97-AF65-F5344CB8AC3E}">
        <p14:creationId xmlns:p14="http://schemas.microsoft.com/office/powerpoint/2010/main" val="1040223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Y regular presentation 2010">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TotalTime>
  <Words>1606</Words>
  <Application>Microsoft Office PowerPoint</Application>
  <PresentationFormat>On-screen Show (4:3)</PresentationFormat>
  <Paragraphs>214</Paragraphs>
  <Slides>25</Slides>
  <Notes>13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EY regular presentation 2010</vt:lpstr>
      <vt:lpstr>EY light projection</vt:lpstr>
      <vt:lpstr>EY dark print</vt:lpstr>
      <vt:lpstr>EY dark projection</vt:lpstr>
      <vt:lpstr>ClipArt</vt:lpstr>
      <vt:lpstr>ICAJ/PAB - Improving Compliance with International Standards on Auditing  </vt:lpstr>
      <vt:lpstr>Agenda</vt:lpstr>
      <vt:lpstr>ISA 300 Scope and summary</vt:lpstr>
      <vt:lpstr>ISA 300 Scope and summary</vt:lpstr>
      <vt:lpstr>Requirements of ISA 300</vt:lpstr>
      <vt:lpstr>Requirements of ISA 300</vt:lpstr>
      <vt:lpstr>Requirements of ISA 300</vt:lpstr>
      <vt:lpstr>Requirements of ISA 300</vt:lpstr>
      <vt:lpstr>Requirements of ISA 300</vt:lpstr>
      <vt:lpstr>Requirements of ISA 300</vt:lpstr>
      <vt:lpstr>Requirements of ISA 300</vt:lpstr>
      <vt:lpstr>Requirements of ISA 300</vt:lpstr>
      <vt:lpstr>Requirements of ISA 300</vt:lpstr>
      <vt:lpstr>Requirements of ISA 300</vt:lpstr>
      <vt:lpstr>Requirements of ISA 300</vt:lpstr>
      <vt:lpstr>Audit programs</vt:lpstr>
      <vt:lpstr>Audit programs</vt:lpstr>
      <vt:lpstr>Audit programs</vt:lpstr>
      <vt:lpstr>Sample audit program</vt:lpstr>
      <vt:lpstr>Audit programs</vt:lpstr>
      <vt:lpstr>Audit programs</vt:lpstr>
      <vt:lpstr>Key takeaways</vt:lpstr>
      <vt:lpstr>Questions?</vt:lpstr>
      <vt:lpstr>Thank you!</vt:lpstr>
      <vt:lpstr>PowerPoint Presentation</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 regular presentation</dc:title>
  <dc:creator>Global Brand, Marketing and Communications</dc:creator>
  <cp:lastModifiedBy>Kayann Sudlow</cp:lastModifiedBy>
  <cp:revision>30</cp:revision>
  <dcterms:created xsi:type="dcterms:W3CDTF">2013-08-13T21:06:33Z</dcterms:created>
  <dcterms:modified xsi:type="dcterms:W3CDTF">2014-07-15T19:55:03Z</dcterms:modified>
  <cp:contentStatus>Published</cp:contentStatus>
</cp:coreProperties>
</file>