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80" d="100"/>
          <a:sy n="80" d="100"/>
        </p:scale>
        <p:origin x="-114" y="-75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5/1/2017</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pPr/>
              <a:t>5/1/2017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pPr/>
              <a:t>5/1/2017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5/1/2017</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JM" dirty="0" smtClean="0"/>
              <a:t>PAB/ICAJ SEMINAR</a:t>
            </a:r>
            <a:endParaRPr lang="en-US" dirty="0"/>
          </a:p>
        </p:txBody>
      </p:sp>
      <p:sp>
        <p:nvSpPr>
          <p:cNvPr id="3" name="Subtitle 2"/>
          <p:cNvSpPr>
            <a:spLocks noGrp="1"/>
          </p:cNvSpPr>
          <p:nvPr>
            <p:ph type="subTitle" idx="1"/>
          </p:nvPr>
        </p:nvSpPr>
        <p:spPr/>
        <p:txBody>
          <a:bodyPr/>
          <a:lstStyle/>
          <a:p>
            <a:r>
              <a:rPr lang="en-JM" dirty="0" smtClean="0"/>
              <a:t>PRESENTED BY GARTH KIDDOE</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10633166" y="5417526"/>
            <a:ext cx="1558834" cy="1440474"/>
          </a:xfrm>
          <a:prstGeom prst="rect">
            <a:avLst/>
          </a:prstGeom>
          <a:noFill/>
          <a:ln w="9525">
            <a:noFill/>
            <a:miter lim="800000"/>
            <a:headEnd/>
            <a:tailEnd/>
          </a:ln>
          <a:effectLst>
            <a:softEdge rad="127000"/>
          </a:effectLst>
        </p:spPr>
      </p:pic>
    </p:spTree>
    <p:extLst>
      <p:ext uri="{BB962C8B-B14F-4D97-AF65-F5344CB8AC3E}">
        <p14:creationId xmlns:p14="http://schemas.microsoft.com/office/powerpoint/2010/main" val="1645425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pPr>
            <a:r>
              <a:rPr lang="en-US" dirty="0"/>
              <a:t>Diligence encompasses the responsibility to act in accordance with the requirements of an assignment, carefully, thoroughly and on a timely basis.</a:t>
            </a:r>
          </a:p>
          <a:p>
            <a:pPr marL="0" indent="0">
              <a:buNone/>
            </a:pPr>
            <a:r>
              <a:rPr lang="en-US" dirty="0" smtClean="0"/>
              <a:t>A </a:t>
            </a:r>
            <a:r>
              <a:rPr lang="en-US" dirty="0"/>
              <a:t>Registrant shall take reasonable steps to ensure that those working under his/her authority in a professional capacity have appropriate training and supervision</a:t>
            </a:r>
            <a:r>
              <a:rPr lang="en-US" dirty="0" smtClean="0"/>
              <a:t>.</a:t>
            </a:r>
            <a:endParaRPr lang="en-US" dirty="0"/>
          </a:p>
          <a:p>
            <a:pPr marL="0" indent="0">
              <a:buNone/>
            </a:pPr>
            <a:r>
              <a:rPr lang="en-US" dirty="0" smtClean="0"/>
              <a:t>Where </a:t>
            </a:r>
            <a:r>
              <a:rPr lang="en-US" dirty="0"/>
              <a:t>appropriate, a Registrant shall make clients, employers or other users of the Registrant’s professional services aware of the limitations inherent in the services.</a:t>
            </a:r>
          </a:p>
          <a:p>
            <a:pPr marL="0" indent="0">
              <a:buNone/>
            </a:pPr>
            <a:endParaRPr lang="en-US" dirty="0"/>
          </a:p>
        </p:txBody>
      </p:sp>
      <p:sp>
        <p:nvSpPr>
          <p:cNvPr id="4" name="Title 1"/>
          <p:cNvSpPr>
            <a:spLocks noGrp="1"/>
          </p:cNvSpPr>
          <p:nvPr>
            <p:ph type="title"/>
          </p:nvPr>
        </p:nvSpPr>
        <p:spPr>
          <a:xfrm>
            <a:off x="1295402" y="982132"/>
            <a:ext cx="9601196" cy="1303867"/>
          </a:xfrm>
        </p:spPr>
        <p:txBody>
          <a:bodyPr/>
          <a:lstStyle/>
          <a:p>
            <a:r>
              <a:rPr lang="en-JM" dirty="0" smtClean="0"/>
              <a:t>Professional Competence and Due Care</a:t>
            </a:r>
            <a:endParaRPr lang="en-US" dirty="0"/>
          </a:p>
        </p:txBody>
      </p:sp>
      <p:pic>
        <p:nvPicPr>
          <p:cNvPr id="5" name="Picture 2"/>
          <p:cNvPicPr>
            <a:picLocks noChangeAspect="1" noChangeArrowheads="1"/>
          </p:cNvPicPr>
          <p:nvPr/>
        </p:nvPicPr>
        <p:blipFill>
          <a:blip r:embed="rId2" cstate="print"/>
          <a:srcRect/>
          <a:stretch>
            <a:fillRect/>
          </a:stretch>
        </p:blipFill>
        <p:spPr bwMode="auto">
          <a:xfrm>
            <a:off x="10633166" y="5417526"/>
            <a:ext cx="1558834" cy="1440474"/>
          </a:xfrm>
          <a:prstGeom prst="rect">
            <a:avLst/>
          </a:prstGeom>
          <a:noFill/>
          <a:ln w="9525">
            <a:noFill/>
            <a:miter lim="800000"/>
            <a:headEnd/>
            <a:tailEnd/>
          </a:ln>
          <a:effectLst>
            <a:softEdge rad="127000"/>
          </a:effectLst>
        </p:spPr>
      </p:pic>
    </p:spTree>
    <p:extLst>
      <p:ext uri="{BB962C8B-B14F-4D97-AF65-F5344CB8AC3E}">
        <p14:creationId xmlns:p14="http://schemas.microsoft.com/office/powerpoint/2010/main" val="774518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JM" dirty="0" smtClean="0"/>
              <a:t>Confidentiality</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The principle of confidentiality imposes an obligation on Registrants to refrain from</a:t>
            </a:r>
            <a:r>
              <a:rPr lang="en-US" dirty="0" smtClean="0"/>
              <a:t>:</a:t>
            </a:r>
            <a:endParaRPr lang="en-US" dirty="0"/>
          </a:p>
          <a:p>
            <a:pPr marL="0" indent="0">
              <a:buNone/>
            </a:pPr>
            <a:r>
              <a:rPr lang="en-US" dirty="0"/>
              <a:t>(a)	Disclosing outside the firm confidential information acquired as a result of professional and business relationships without proper and specific authority or unless there is a legal or professional right or duty to disclose; and</a:t>
            </a:r>
          </a:p>
          <a:p>
            <a:pPr marL="0" indent="0">
              <a:buNone/>
            </a:pPr>
            <a:r>
              <a:rPr lang="en-US" dirty="0"/>
              <a:t>(b)	Using confidential information acquired as a result of professional and business relationships to their personal advantage or the advantage of third parties.</a:t>
            </a:r>
          </a:p>
          <a:p>
            <a:pPr marL="0" indent="0">
              <a:buNone/>
            </a:pP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10633166" y="5417526"/>
            <a:ext cx="1558834" cy="1440474"/>
          </a:xfrm>
          <a:prstGeom prst="rect">
            <a:avLst/>
          </a:prstGeom>
          <a:noFill/>
          <a:ln w="9525">
            <a:noFill/>
            <a:miter lim="800000"/>
            <a:headEnd/>
            <a:tailEnd/>
          </a:ln>
          <a:effectLst>
            <a:softEdge rad="127000"/>
          </a:effectLst>
        </p:spPr>
      </p:pic>
    </p:spTree>
    <p:extLst>
      <p:ext uri="{BB962C8B-B14F-4D97-AF65-F5344CB8AC3E}">
        <p14:creationId xmlns:p14="http://schemas.microsoft.com/office/powerpoint/2010/main" val="2231472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25000" lnSpcReduction="20000"/>
          </a:bodyPr>
          <a:lstStyle/>
          <a:p>
            <a:pPr marL="0" indent="0">
              <a:buNone/>
            </a:pPr>
            <a:r>
              <a:rPr lang="en-US" sz="8000" dirty="0" smtClean="0"/>
              <a:t>Disclosure of </a:t>
            </a:r>
            <a:r>
              <a:rPr lang="en-US" sz="8000" dirty="0"/>
              <a:t>C</a:t>
            </a:r>
            <a:r>
              <a:rPr lang="en-US" sz="8000" dirty="0" smtClean="0"/>
              <a:t>onfidential Information:</a:t>
            </a:r>
            <a:r>
              <a:rPr lang="en-US" sz="8000" dirty="0"/>
              <a:t> </a:t>
            </a:r>
          </a:p>
          <a:p>
            <a:pPr marL="457200" indent="-457200">
              <a:buAutoNum type="alphaLcParenBoth"/>
            </a:pPr>
            <a:r>
              <a:rPr lang="en-US" sz="6400" dirty="0" smtClean="0"/>
              <a:t>Disclosure </a:t>
            </a:r>
            <a:r>
              <a:rPr lang="en-US" sz="6400" dirty="0"/>
              <a:t>is permitted by law and is authorized by the client </a:t>
            </a:r>
            <a:endParaRPr lang="en-US" sz="6400" dirty="0" smtClean="0"/>
          </a:p>
          <a:p>
            <a:pPr marL="457200" indent="-457200">
              <a:buAutoNum type="alphaLcParenBoth"/>
            </a:pPr>
            <a:r>
              <a:rPr lang="en-US" sz="6400" dirty="0" smtClean="0"/>
              <a:t>Disclosure </a:t>
            </a:r>
            <a:r>
              <a:rPr lang="en-US" sz="6400" dirty="0"/>
              <a:t>is required by law, for example:</a:t>
            </a:r>
          </a:p>
          <a:p>
            <a:pPr marL="0" indent="0">
              <a:buNone/>
            </a:pPr>
            <a:r>
              <a:rPr lang="en-US" sz="6400" dirty="0"/>
              <a:t>(</a:t>
            </a:r>
            <a:r>
              <a:rPr lang="en-US" sz="6400" dirty="0" err="1"/>
              <a:t>i</a:t>
            </a:r>
            <a:r>
              <a:rPr lang="en-US" sz="6400" dirty="0"/>
              <a:t>)	Production of documents or other provision of evidence in the course of legal proceedings; or</a:t>
            </a:r>
          </a:p>
          <a:p>
            <a:pPr marL="0" indent="0">
              <a:buNone/>
            </a:pPr>
            <a:r>
              <a:rPr lang="en-US" sz="6400" dirty="0"/>
              <a:t>(ii)	Disclosure to the appropriate public authorities of infringements of the law that come to light; and</a:t>
            </a:r>
          </a:p>
          <a:p>
            <a:pPr marL="0" indent="0">
              <a:buNone/>
            </a:pPr>
            <a:r>
              <a:rPr lang="en-US" sz="6400" dirty="0"/>
              <a:t>(c)	There is a professional duty or right to disclose, when not prohibited by law:</a:t>
            </a:r>
          </a:p>
          <a:p>
            <a:pPr marL="0" indent="0">
              <a:buNone/>
            </a:pPr>
            <a:r>
              <a:rPr lang="en-US" sz="6400" dirty="0"/>
              <a:t>(</a:t>
            </a:r>
            <a:r>
              <a:rPr lang="en-US" sz="6400" dirty="0" err="1"/>
              <a:t>i</a:t>
            </a:r>
            <a:r>
              <a:rPr lang="en-US" sz="6400" dirty="0"/>
              <a:t>)	To comply with the quality review of a member body or professional body;</a:t>
            </a:r>
          </a:p>
          <a:p>
            <a:pPr marL="0" indent="0">
              <a:buNone/>
            </a:pPr>
            <a:r>
              <a:rPr lang="en-US" sz="6400" dirty="0"/>
              <a:t>(ii)	To respond to an inquiry or investigation by a regulatory body;</a:t>
            </a:r>
          </a:p>
          <a:p>
            <a:pPr marL="0" indent="0">
              <a:buNone/>
            </a:pPr>
            <a:r>
              <a:rPr lang="en-US" sz="6400" dirty="0"/>
              <a:t>(iii)	To protect the professional interests of a Registrant in legal proceedings; or</a:t>
            </a:r>
          </a:p>
          <a:p>
            <a:pPr marL="0" indent="0">
              <a:buNone/>
            </a:pPr>
            <a:r>
              <a:rPr lang="en-US" sz="6400" dirty="0"/>
              <a:t>(iv)	To comply with technical standards and ethical requirements</a:t>
            </a:r>
          </a:p>
          <a:p>
            <a:pPr marL="0" indent="0">
              <a:buNone/>
            </a:pPr>
            <a:r>
              <a:rPr lang="en-US" dirty="0"/>
              <a:t> </a:t>
            </a:r>
          </a:p>
          <a:p>
            <a:pPr marL="0" indent="0">
              <a:buNone/>
            </a:pPr>
            <a:endParaRPr lang="en-US" dirty="0"/>
          </a:p>
        </p:txBody>
      </p:sp>
      <p:sp>
        <p:nvSpPr>
          <p:cNvPr id="5" name="Title 1"/>
          <p:cNvSpPr>
            <a:spLocks noGrp="1"/>
          </p:cNvSpPr>
          <p:nvPr>
            <p:ph type="title"/>
          </p:nvPr>
        </p:nvSpPr>
        <p:spPr>
          <a:xfrm>
            <a:off x="1295402" y="982132"/>
            <a:ext cx="9601196" cy="1303867"/>
          </a:xfrm>
        </p:spPr>
        <p:txBody>
          <a:bodyPr/>
          <a:lstStyle/>
          <a:p>
            <a:r>
              <a:rPr lang="en-JM" dirty="0" smtClean="0"/>
              <a:t>Confidentiality</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10633166" y="5417526"/>
            <a:ext cx="1558834" cy="1440474"/>
          </a:xfrm>
          <a:prstGeom prst="rect">
            <a:avLst/>
          </a:prstGeom>
          <a:noFill/>
          <a:ln w="9525">
            <a:noFill/>
            <a:miter lim="800000"/>
            <a:headEnd/>
            <a:tailEnd/>
          </a:ln>
          <a:effectLst>
            <a:softEdge rad="127000"/>
          </a:effectLst>
        </p:spPr>
      </p:pic>
    </p:spTree>
    <p:extLst>
      <p:ext uri="{BB962C8B-B14F-4D97-AF65-F5344CB8AC3E}">
        <p14:creationId xmlns:p14="http://schemas.microsoft.com/office/powerpoint/2010/main" val="2125146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JM" dirty="0" smtClean="0"/>
              <a:t>Professional Behaviour</a:t>
            </a:r>
            <a:endParaRPr lang="en-US" dirty="0"/>
          </a:p>
        </p:txBody>
      </p:sp>
      <p:sp>
        <p:nvSpPr>
          <p:cNvPr id="3" name="Content Placeholder 2"/>
          <p:cNvSpPr>
            <a:spLocks noGrp="1"/>
          </p:cNvSpPr>
          <p:nvPr>
            <p:ph idx="1"/>
          </p:nvPr>
        </p:nvSpPr>
        <p:spPr/>
        <p:txBody>
          <a:bodyPr/>
          <a:lstStyle/>
          <a:p>
            <a:pPr marL="0" indent="0">
              <a:buNone/>
            </a:pPr>
            <a:r>
              <a:rPr lang="en-US" dirty="0"/>
              <a:t>Registrants must conduct themselves with courtesy and consideration towards all they come into contact with during their professional work, including clients, other Registrants, staff, third parties and the general public.</a:t>
            </a:r>
          </a:p>
          <a:p>
            <a:pPr marL="0" indent="0">
              <a:buNone/>
            </a:pPr>
            <a:r>
              <a:rPr lang="en-US" dirty="0"/>
              <a:t>The principle of professional </a:t>
            </a:r>
            <a:r>
              <a:rPr lang="en-US" dirty="0" err="1"/>
              <a:t>behaviour</a:t>
            </a:r>
            <a:r>
              <a:rPr lang="en-US" dirty="0"/>
              <a:t> imposes an obligation on all Registrants to comply with relevant laws and regulations and avoid any action or omission that the Registrant knows or should know may discredit the profession. </a:t>
            </a:r>
          </a:p>
        </p:txBody>
      </p:sp>
      <p:pic>
        <p:nvPicPr>
          <p:cNvPr id="4" name="Picture 2"/>
          <p:cNvPicPr>
            <a:picLocks noChangeAspect="1" noChangeArrowheads="1"/>
          </p:cNvPicPr>
          <p:nvPr/>
        </p:nvPicPr>
        <p:blipFill>
          <a:blip r:embed="rId2" cstate="print"/>
          <a:srcRect/>
          <a:stretch>
            <a:fillRect/>
          </a:stretch>
        </p:blipFill>
        <p:spPr bwMode="auto">
          <a:xfrm>
            <a:off x="10633166" y="5417526"/>
            <a:ext cx="1558834" cy="1440474"/>
          </a:xfrm>
          <a:prstGeom prst="rect">
            <a:avLst/>
          </a:prstGeom>
          <a:noFill/>
          <a:ln w="9525">
            <a:noFill/>
            <a:miter lim="800000"/>
            <a:headEnd/>
            <a:tailEnd/>
          </a:ln>
          <a:effectLst>
            <a:softEdge rad="127000"/>
          </a:effectLst>
        </p:spPr>
      </p:pic>
    </p:spTree>
    <p:extLst>
      <p:ext uri="{BB962C8B-B14F-4D97-AF65-F5344CB8AC3E}">
        <p14:creationId xmlns:p14="http://schemas.microsoft.com/office/powerpoint/2010/main" val="1246224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dirty="0"/>
              <a:t>Registrants shall be honest and truthful and not</a:t>
            </a:r>
            <a:r>
              <a:rPr lang="en-US" dirty="0" smtClean="0"/>
              <a:t>:</a:t>
            </a:r>
            <a:r>
              <a:rPr lang="en-US" dirty="0"/>
              <a:t> </a:t>
            </a:r>
          </a:p>
          <a:p>
            <a:pPr marL="0" indent="0">
              <a:buNone/>
            </a:pPr>
            <a:r>
              <a:rPr lang="en-US" dirty="0"/>
              <a:t>(a)	Make exaggerated claims for the services they are able to offer, the qualifications they possess, or experience they have gained; or</a:t>
            </a:r>
          </a:p>
          <a:p>
            <a:pPr marL="0" indent="0">
              <a:buNone/>
            </a:pPr>
            <a:r>
              <a:rPr lang="en-US" dirty="0"/>
              <a:t>(b)	Make disparaging references or unsubstantiated comparisons to the work of others.</a:t>
            </a:r>
          </a:p>
          <a:p>
            <a:pPr marL="0" indent="0">
              <a:buNone/>
            </a:pPr>
            <a:r>
              <a:rPr lang="en-US" dirty="0"/>
              <a:t> </a:t>
            </a:r>
          </a:p>
          <a:p>
            <a:pPr marL="0" indent="0">
              <a:buNone/>
            </a:pPr>
            <a:endParaRPr lang="en-US" dirty="0"/>
          </a:p>
        </p:txBody>
      </p:sp>
      <p:sp>
        <p:nvSpPr>
          <p:cNvPr id="4" name="Title 1"/>
          <p:cNvSpPr>
            <a:spLocks noGrp="1"/>
          </p:cNvSpPr>
          <p:nvPr>
            <p:ph type="title"/>
          </p:nvPr>
        </p:nvSpPr>
        <p:spPr>
          <a:xfrm>
            <a:off x="1295402" y="982132"/>
            <a:ext cx="9601196" cy="1303867"/>
          </a:xfrm>
        </p:spPr>
        <p:txBody>
          <a:bodyPr/>
          <a:lstStyle/>
          <a:p>
            <a:r>
              <a:rPr lang="en-JM" dirty="0" smtClean="0"/>
              <a:t>Professional Behaviour</a:t>
            </a:r>
            <a:endParaRPr lang="en-US" dirty="0"/>
          </a:p>
        </p:txBody>
      </p:sp>
      <p:pic>
        <p:nvPicPr>
          <p:cNvPr id="5" name="Picture 2"/>
          <p:cNvPicPr>
            <a:picLocks noChangeAspect="1" noChangeArrowheads="1"/>
          </p:cNvPicPr>
          <p:nvPr/>
        </p:nvPicPr>
        <p:blipFill>
          <a:blip r:embed="rId2" cstate="print"/>
          <a:srcRect/>
          <a:stretch>
            <a:fillRect/>
          </a:stretch>
        </p:blipFill>
        <p:spPr bwMode="auto">
          <a:xfrm>
            <a:off x="10633166" y="5417526"/>
            <a:ext cx="1558834" cy="1440474"/>
          </a:xfrm>
          <a:prstGeom prst="rect">
            <a:avLst/>
          </a:prstGeom>
          <a:noFill/>
          <a:ln w="9525">
            <a:noFill/>
            <a:miter lim="800000"/>
            <a:headEnd/>
            <a:tailEnd/>
          </a:ln>
          <a:effectLst>
            <a:softEdge rad="127000"/>
          </a:effectLst>
        </p:spPr>
      </p:pic>
    </p:spTree>
    <p:extLst>
      <p:ext uri="{BB962C8B-B14F-4D97-AF65-F5344CB8AC3E}">
        <p14:creationId xmlns:p14="http://schemas.microsoft.com/office/powerpoint/2010/main" val="2223064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JM" dirty="0" smtClean="0"/>
              <a:t>TOPICS-GENERAL APPLICATION OF THE RULES OF CONDUCT</a:t>
            </a:r>
            <a:endParaRPr lang="en-US" dirty="0"/>
          </a:p>
        </p:txBody>
      </p:sp>
      <p:sp>
        <p:nvSpPr>
          <p:cNvPr id="3" name="Content Placeholder 2"/>
          <p:cNvSpPr>
            <a:spLocks noGrp="1"/>
          </p:cNvSpPr>
          <p:nvPr>
            <p:ph idx="1"/>
          </p:nvPr>
        </p:nvSpPr>
        <p:spPr/>
        <p:txBody>
          <a:bodyPr/>
          <a:lstStyle/>
          <a:p>
            <a:r>
              <a:rPr lang="en-JM" dirty="0" smtClean="0"/>
              <a:t>Introduction</a:t>
            </a:r>
          </a:p>
          <a:p>
            <a:r>
              <a:rPr lang="en-JM" dirty="0" smtClean="0"/>
              <a:t>Integrity</a:t>
            </a:r>
          </a:p>
          <a:p>
            <a:r>
              <a:rPr lang="en-JM" dirty="0" smtClean="0"/>
              <a:t>Objectivity</a:t>
            </a:r>
          </a:p>
          <a:p>
            <a:r>
              <a:rPr lang="en-JM" dirty="0" smtClean="0"/>
              <a:t>Professional Competence and Due Care</a:t>
            </a:r>
          </a:p>
          <a:p>
            <a:r>
              <a:rPr lang="en-JM" dirty="0" smtClean="0"/>
              <a:t>Confidentiality</a:t>
            </a:r>
          </a:p>
          <a:p>
            <a:r>
              <a:rPr lang="en-JM" dirty="0" smtClean="0"/>
              <a:t>Professional Behaviour</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10633166" y="5417526"/>
            <a:ext cx="1558834" cy="1440474"/>
          </a:xfrm>
          <a:prstGeom prst="rect">
            <a:avLst/>
          </a:prstGeom>
          <a:noFill/>
          <a:ln w="9525">
            <a:noFill/>
            <a:miter lim="800000"/>
            <a:headEnd/>
            <a:tailEnd/>
          </a:ln>
          <a:effectLst>
            <a:softEdge rad="127000"/>
          </a:effectLst>
        </p:spPr>
      </p:pic>
    </p:spTree>
    <p:extLst>
      <p:ext uri="{BB962C8B-B14F-4D97-AF65-F5344CB8AC3E}">
        <p14:creationId xmlns:p14="http://schemas.microsoft.com/office/powerpoint/2010/main" val="2242178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JM" dirty="0" smtClean="0"/>
              <a:t>Introduction</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The Rules of Conduct are in two parts.  Part A establishes the fundamental principles of professional ethics for public accountants and provides a conceptual framework for applying those principles.  Public accountants are required to apply this conceptual framework</a:t>
            </a:r>
            <a:r>
              <a:rPr lang="en-US" dirty="0" smtClean="0"/>
              <a:t>.</a:t>
            </a:r>
            <a:r>
              <a:rPr lang="en-US" dirty="0"/>
              <a:t> </a:t>
            </a:r>
          </a:p>
          <a:p>
            <a:pPr marL="0" indent="0">
              <a:buNone/>
            </a:pPr>
            <a:r>
              <a:rPr lang="en-US" dirty="0"/>
              <a:t>(a)	to identify threats to compliance with the fundamental principles</a:t>
            </a:r>
          </a:p>
          <a:p>
            <a:pPr marL="0" indent="0">
              <a:buNone/>
            </a:pPr>
            <a:r>
              <a:rPr lang="en-US" dirty="0"/>
              <a:t>(b)	to evaluate their significance and, if such threats are other than clearly insignificant</a:t>
            </a:r>
          </a:p>
          <a:p>
            <a:pPr marL="457200" indent="-457200">
              <a:buAutoNum type="alphaLcParenBoth" startAt="3"/>
            </a:pPr>
            <a:r>
              <a:rPr lang="en-US" dirty="0" smtClean="0"/>
              <a:t>to </a:t>
            </a:r>
            <a:r>
              <a:rPr lang="en-US" dirty="0"/>
              <a:t>apply safeguards to eliminate threats or reduce them to an acceptable level</a:t>
            </a:r>
            <a:r>
              <a:rPr lang="en-US" dirty="0" smtClean="0"/>
              <a:t>.</a:t>
            </a:r>
          </a:p>
          <a:p>
            <a:pPr marL="0" indent="0">
              <a:buNone/>
            </a:pPr>
            <a:r>
              <a:rPr lang="en-US" dirty="0"/>
              <a:t>A Registrant shall use professional judgment in applying this conceptual framework.</a:t>
            </a:r>
          </a:p>
          <a:p>
            <a:pPr marL="0" indent="0">
              <a:buNone/>
            </a:pP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10633166" y="5417526"/>
            <a:ext cx="1558834" cy="1440474"/>
          </a:xfrm>
          <a:prstGeom prst="rect">
            <a:avLst/>
          </a:prstGeom>
          <a:noFill/>
          <a:ln w="9525">
            <a:noFill/>
            <a:miter lim="800000"/>
            <a:headEnd/>
            <a:tailEnd/>
          </a:ln>
          <a:effectLst>
            <a:softEdge rad="127000"/>
          </a:effectLst>
        </p:spPr>
      </p:pic>
    </p:spTree>
    <p:extLst>
      <p:ext uri="{BB962C8B-B14F-4D97-AF65-F5344CB8AC3E}">
        <p14:creationId xmlns:p14="http://schemas.microsoft.com/office/powerpoint/2010/main" val="471567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Part B deals with the general requirements for Registrants.  The Section also describes how the conceptual framework applies in certain situations.  It provides guidance on safeguards that may be appropriate to address threats to compliance with the fundamental principles.</a:t>
            </a:r>
          </a:p>
          <a:p>
            <a:pPr marL="0" indent="0">
              <a:buNone/>
            </a:pPr>
            <a:endParaRPr lang="en-US" dirty="0"/>
          </a:p>
        </p:txBody>
      </p:sp>
      <p:sp>
        <p:nvSpPr>
          <p:cNvPr id="4" name="Title 1"/>
          <p:cNvSpPr>
            <a:spLocks noGrp="1"/>
          </p:cNvSpPr>
          <p:nvPr>
            <p:ph type="title"/>
          </p:nvPr>
        </p:nvSpPr>
        <p:spPr>
          <a:xfrm>
            <a:off x="1295402" y="982132"/>
            <a:ext cx="9601196" cy="1303867"/>
          </a:xfrm>
        </p:spPr>
        <p:txBody>
          <a:bodyPr/>
          <a:lstStyle/>
          <a:p>
            <a:r>
              <a:rPr lang="en-JM" dirty="0" smtClean="0"/>
              <a:t>Introduction</a:t>
            </a:r>
            <a:endParaRPr lang="en-US" dirty="0"/>
          </a:p>
        </p:txBody>
      </p:sp>
      <p:pic>
        <p:nvPicPr>
          <p:cNvPr id="5" name="Picture 2"/>
          <p:cNvPicPr>
            <a:picLocks noChangeAspect="1" noChangeArrowheads="1"/>
          </p:cNvPicPr>
          <p:nvPr/>
        </p:nvPicPr>
        <p:blipFill>
          <a:blip r:embed="rId2" cstate="print"/>
          <a:srcRect/>
          <a:stretch>
            <a:fillRect/>
          </a:stretch>
        </p:blipFill>
        <p:spPr bwMode="auto">
          <a:xfrm>
            <a:off x="10633166" y="5417526"/>
            <a:ext cx="1558834" cy="1440474"/>
          </a:xfrm>
          <a:prstGeom prst="rect">
            <a:avLst/>
          </a:prstGeom>
          <a:noFill/>
          <a:ln w="9525">
            <a:noFill/>
            <a:miter lim="800000"/>
            <a:headEnd/>
            <a:tailEnd/>
          </a:ln>
          <a:effectLst>
            <a:softEdge rad="127000"/>
          </a:effectLst>
        </p:spPr>
      </p:pic>
    </p:spTree>
    <p:extLst>
      <p:ext uri="{BB962C8B-B14F-4D97-AF65-F5344CB8AC3E}">
        <p14:creationId xmlns:p14="http://schemas.microsoft.com/office/powerpoint/2010/main" val="2163660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JM" dirty="0" smtClean="0"/>
              <a:t>Integrity</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sz="3000" b="1" dirty="0"/>
              <a:t>The Fundamental Principle of </a:t>
            </a:r>
            <a:r>
              <a:rPr lang="en-US" sz="3000" b="1" dirty="0" smtClean="0"/>
              <a:t>Integrity</a:t>
            </a:r>
            <a:endParaRPr lang="en-US" sz="3000" dirty="0"/>
          </a:p>
          <a:p>
            <a:r>
              <a:rPr lang="en-US" b="1" i="1" dirty="0"/>
              <a:t>Registrants must behave with Integrity in all professional and business </a:t>
            </a:r>
            <a:r>
              <a:rPr lang="en-US" b="1" i="1" dirty="0" smtClean="0"/>
              <a:t>relationships</a:t>
            </a:r>
            <a:r>
              <a:rPr lang="en-US" dirty="0"/>
              <a:t> </a:t>
            </a:r>
          </a:p>
          <a:p>
            <a:r>
              <a:rPr lang="en-US" b="1" i="1" dirty="0"/>
              <a:t>To maintain and broaden public confidence, Registrants should perform all professional responsibilities with the highest sense of </a:t>
            </a:r>
            <a:r>
              <a:rPr lang="en-US" b="1" i="1" dirty="0" smtClean="0"/>
              <a:t>integrity</a:t>
            </a:r>
          </a:p>
          <a:p>
            <a:pPr marL="0" indent="0">
              <a:buNone/>
            </a:pPr>
            <a:r>
              <a:rPr lang="en-US" dirty="0"/>
              <a:t>The principle of integrity imposes an obligation on all Registrants to be straightforward and honest in all professional and business relationships.  Integrity also implies fair dealing and truthfulness. </a:t>
            </a:r>
            <a:endParaRPr lang="en-US" b="1" i="1" dirty="0"/>
          </a:p>
          <a:p>
            <a:pPr marL="0" indent="0">
              <a:buNone/>
            </a:pP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10633166" y="5417526"/>
            <a:ext cx="1558834" cy="1440474"/>
          </a:xfrm>
          <a:prstGeom prst="rect">
            <a:avLst/>
          </a:prstGeom>
          <a:noFill/>
          <a:ln w="9525">
            <a:noFill/>
            <a:miter lim="800000"/>
            <a:headEnd/>
            <a:tailEnd/>
          </a:ln>
          <a:effectLst>
            <a:softEdge rad="127000"/>
          </a:effectLst>
        </p:spPr>
      </p:pic>
    </p:spTree>
    <p:extLst>
      <p:ext uri="{BB962C8B-B14F-4D97-AF65-F5344CB8AC3E}">
        <p14:creationId xmlns:p14="http://schemas.microsoft.com/office/powerpoint/2010/main" val="1206726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dirty="0" smtClean="0"/>
              <a:t>A </a:t>
            </a:r>
            <a:r>
              <a:rPr lang="en-US" dirty="0"/>
              <a:t>Registrant shall not knowingly be associated with reports, returns, communications or other information where the Registrant believes that the information</a:t>
            </a:r>
            <a:r>
              <a:rPr lang="en-US" dirty="0" smtClean="0"/>
              <a:t>:</a:t>
            </a:r>
            <a:r>
              <a:rPr lang="en-US" dirty="0"/>
              <a:t> </a:t>
            </a:r>
          </a:p>
          <a:p>
            <a:pPr marL="0" indent="0">
              <a:buNone/>
            </a:pPr>
            <a:r>
              <a:rPr lang="en-US" dirty="0"/>
              <a:t>(a)	Contains a materially false or misleading statement;</a:t>
            </a:r>
          </a:p>
          <a:p>
            <a:pPr marL="0" indent="0">
              <a:buNone/>
            </a:pPr>
            <a:r>
              <a:rPr lang="en-US" dirty="0"/>
              <a:t>(b)	Contains a statement or information furnished recklessly; or</a:t>
            </a:r>
          </a:p>
          <a:p>
            <a:pPr marL="0" indent="0">
              <a:buNone/>
            </a:pPr>
            <a:r>
              <a:rPr lang="en-US" dirty="0"/>
              <a:t>(c)	Omits or obscures information required to be included where such omission or obscurity would be  misleading.</a:t>
            </a:r>
          </a:p>
          <a:p>
            <a:pPr marL="0" indent="0">
              <a:buNone/>
            </a:pPr>
            <a:endParaRPr lang="en-US" dirty="0"/>
          </a:p>
        </p:txBody>
      </p:sp>
      <p:sp>
        <p:nvSpPr>
          <p:cNvPr id="4" name="Title 1"/>
          <p:cNvSpPr>
            <a:spLocks noGrp="1"/>
          </p:cNvSpPr>
          <p:nvPr>
            <p:ph type="title"/>
          </p:nvPr>
        </p:nvSpPr>
        <p:spPr>
          <a:xfrm>
            <a:off x="1295402" y="982132"/>
            <a:ext cx="9601196" cy="1303867"/>
          </a:xfrm>
        </p:spPr>
        <p:txBody>
          <a:bodyPr/>
          <a:lstStyle/>
          <a:p>
            <a:r>
              <a:rPr lang="en-JM" dirty="0" smtClean="0"/>
              <a:t>Integrity</a:t>
            </a:r>
            <a:endParaRPr lang="en-US" dirty="0"/>
          </a:p>
        </p:txBody>
      </p:sp>
      <p:pic>
        <p:nvPicPr>
          <p:cNvPr id="5" name="Picture 2"/>
          <p:cNvPicPr>
            <a:picLocks noChangeAspect="1" noChangeArrowheads="1"/>
          </p:cNvPicPr>
          <p:nvPr/>
        </p:nvPicPr>
        <p:blipFill>
          <a:blip r:embed="rId2" cstate="print"/>
          <a:srcRect/>
          <a:stretch>
            <a:fillRect/>
          </a:stretch>
        </p:blipFill>
        <p:spPr bwMode="auto">
          <a:xfrm>
            <a:off x="10633166" y="5417526"/>
            <a:ext cx="1558834" cy="1440474"/>
          </a:xfrm>
          <a:prstGeom prst="rect">
            <a:avLst/>
          </a:prstGeom>
          <a:noFill/>
          <a:ln w="9525">
            <a:noFill/>
            <a:miter lim="800000"/>
            <a:headEnd/>
            <a:tailEnd/>
          </a:ln>
          <a:effectLst>
            <a:softEdge rad="127000"/>
          </a:effectLst>
        </p:spPr>
      </p:pic>
    </p:spTree>
    <p:extLst>
      <p:ext uri="{BB962C8B-B14F-4D97-AF65-F5344CB8AC3E}">
        <p14:creationId xmlns:p14="http://schemas.microsoft.com/office/powerpoint/2010/main" val="1594545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JM" dirty="0" smtClean="0"/>
              <a:t>Objectivity</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b="1" dirty="0"/>
              <a:t>The Fundamental Principles of </a:t>
            </a:r>
            <a:r>
              <a:rPr lang="en-US" b="1" dirty="0" smtClean="0"/>
              <a:t>Objectivity</a:t>
            </a:r>
            <a:r>
              <a:rPr lang="en-US" dirty="0"/>
              <a:t> </a:t>
            </a:r>
          </a:p>
          <a:p>
            <a:pPr marL="0" indent="0">
              <a:buNone/>
            </a:pPr>
            <a:r>
              <a:rPr lang="en-US" b="1" i="1" dirty="0"/>
              <a:t>A registrant should maintain objectivity and be free of conflicts of interest in discharging professional </a:t>
            </a:r>
            <a:r>
              <a:rPr lang="en-US" b="1" i="1" dirty="0" smtClean="0"/>
              <a:t>responsibilities</a:t>
            </a:r>
            <a:r>
              <a:rPr lang="en-US" dirty="0"/>
              <a:t> </a:t>
            </a:r>
          </a:p>
          <a:p>
            <a:pPr marL="0" indent="0">
              <a:buNone/>
            </a:pPr>
            <a:r>
              <a:rPr lang="en-US" b="1" i="1" dirty="0"/>
              <a:t>Registrants must be fair, impartial and intellectually honest, and must not allow prejudice or bias, conflict of interest or influence of others to override Objectivity.</a:t>
            </a:r>
          </a:p>
          <a:p>
            <a:pPr marL="0" indent="0">
              <a:buNone/>
            </a:pPr>
            <a:r>
              <a:rPr lang="en-US" dirty="0" smtClean="0"/>
              <a:t>The </a:t>
            </a:r>
            <a:r>
              <a:rPr lang="en-US" dirty="0"/>
              <a:t>fundamental principle of Objectivity imposes the obligation on Registrants to be fair, impartial, intellectually honest and free of conflict of interest</a:t>
            </a:r>
            <a:r>
              <a:rPr lang="en-US" dirty="0" smtClean="0"/>
              <a:t>.</a:t>
            </a:r>
          </a:p>
          <a:p>
            <a:pPr marL="0" indent="0">
              <a:buNone/>
            </a:pPr>
            <a:r>
              <a:rPr lang="en-US" dirty="0"/>
              <a:t>T</a:t>
            </a:r>
            <a:r>
              <a:rPr lang="en-US" dirty="0" smtClean="0"/>
              <a:t>he </a:t>
            </a:r>
            <a:r>
              <a:rPr lang="en-US" dirty="0"/>
              <a:t>maintenance of objectivity requires a continuing assessment of client relationships and public responsibility.</a:t>
            </a:r>
          </a:p>
          <a:p>
            <a:pPr marL="0" indent="0">
              <a:buNone/>
            </a:pPr>
            <a:endParaRPr lang="en-US" dirty="0"/>
          </a:p>
          <a:p>
            <a:pPr marL="0" indent="0">
              <a:buNone/>
            </a:pP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10633166" y="5417526"/>
            <a:ext cx="1558834" cy="1440474"/>
          </a:xfrm>
          <a:prstGeom prst="rect">
            <a:avLst/>
          </a:prstGeom>
          <a:noFill/>
          <a:ln w="9525">
            <a:noFill/>
            <a:miter lim="800000"/>
            <a:headEnd/>
            <a:tailEnd/>
          </a:ln>
          <a:effectLst>
            <a:softEdge rad="127000"/>
          </a:effectLst>
        </p:spPr>
      </p:pic>
    </p:spTree>
    <p:extLst>
      <p:ext uri="{BB962C8B-B14F-4D97-AF65-F5344CB8AC3E}">
        <p14:creationId xmlns:p14="http://schemas.microsoft.com/office/powerpoint/2010/main" val="1178202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JM" dirty="0" smtClean="0"/>
              <a:t>Professional Competence and Due Care</a:t>
            </a:r>
            <a:endParaRPr lang="en-US" dirty="0"/>
          </a:p>
        </p:txBody>
      </p:sp>
      <p:sp>
        <p:nvSpPr>
          <p:cNvPr id="3" name="Content Placeholder 2"/>
          <p:cNvSpPr>
            <a:spLocks noGrp="1"/>
          </p:cNvSpPr>
          <p:nvPr>
            <p:ph idx="1"/>
          </p:nvPr>
        </p:nvSpPr>
        <p:spPr/>
        <p:txBody>
          <a:bodyPr/>
          <a:lstStyle/>
          <a:p>
            <a:pPr marL="0" indent="0">
              <a:buNone/>
            </a:pPr>
            <a:r>
              <a:rPr lang="en-US" dirty="0"/>
              <a:t>The principle of professional competence and due care imposes the following obligations on Registrants</a:t>
            </a:r>
            <a:r>
              <a:rPr lang="en-US" dirty="0" smtClean="0"/>
              <a:t>:</a:t>
            </a:r>
            <a:r>
              <a:rPr lang="en-US" dirty="0"/>
              <a:t> </a:t>
            </a:r>
          </a:p>
          <a:p>
            <a:pPr marL="0" indent="0">
              <a:buNone/>
            </a:pPr>
            <a:r>
              <a:rPr lang="en-US" dirty="0"/>
              <a:t>(a)	To maintain professional knowledge and skill at the level required to ensure that clients receive competent professional service; and</a:t>
            </a:r>
          </a:p>
          <a:p>
            <a:pPr marL="0" indent="0">
              <a:buNone/>
            </a:pPr>
            <a:r>
              <a:rPr lang="en-US" dirty="0"/>
              <a:t>(b)	To act diligently in accordance with applicable technical and professional standards when providing professional services</a:t>
            </a:r>
          </a:p>
          <a:p>
            <a:pPr marL="0" indent="0">
              <a:buNone/>
            </a:pP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10633166" y="5417526"/>
            <a:ext cx="1558834" cy="1440474"/>
          </a:xfrm>
          <a:prstGeom prst="rect">
            <a:avLst/>
          </a:prstGeom>
          <a:noFill/>
          <a:ln w="9525">
            <a:noFill/>
            <a:miter lim="800000"/>
            <a:headEnd/>
            <a:tailEnd/>
          </a:ln>
          <a:effectLst>
            <a:softEdge rad="127000"/>
          </a:effectLst>
        </p:spPr>
      </p:pic>
    </p:spTree>
    <p:extLst>
      <p:ext uri="{BB962C8B-B14F-4D97-AF65-F5344CB8AC3E}">
        <p14:creationId xmlns:p14="http://schemas.microsoft.com/office/powerpoint/2010/main" val="1910319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0" indent="0">
              <a:buNone/>
            </a:pPr>
            <a:r>
              <a:rPr lang="en-US" dirty="0" smtClean="0"/>
              <a:t>Competent </a:t>
            </a:r>
            <a:r>
              <a:rPr lang="en-US" dirty="0"/>
              <a:t>professional service requires the exercise of sound judgment in applying professional knowledge and skill in the performance of such service.  Professional competence may be divided into two separate phases</a:t>
            </a:r>
            <a:r>
              <a:rPr lang="en-US" dirty="0" smtClean="0"/>
              <a:t>:</a:t>
            </a:r>
            <a:endParaRPr lang="en-US" dirty="0"/>
          </a:p>
          <a:p>
            <a:pPr marL="0" indent="0">
              <a:buNone/>
            </a:pPr>
            <a:r>
              <a:rPr lang="en-US" dirty="0"/>
              <a:t>(a)	Attainment of professional competence; and</a:t>
            </a:r>
          </a:p>
          <a:p>
            <a:pPr marL="0" indent="0">
              <a:buNone/>
            </a:pPr>
            <a:r>
              <a:rPr lang="en-US" dirty="0"/>
              <a:t>(b)	Maintenance of professional competence</a:t>
            </a:r>
            <a:r>
              <a:rPr lang="en-US" dirty="0" smtClean="0"/>
              <a:t>.</a:t>
            </a:r>
            <a:endParaRPr lang="en-US" dirty="0"/>
          </a:p>
          <a:p>
            <a:pPr marL="0" indent="0">
              <a:buNone/>
            </a:pPr>
            <a:r>
              <a:rPr lang="en-US" dirty="0" smtClean="0"/>
              <a:t>The </a:t>
            </a:r>
            <a:r>
              <a:rPr lang="en-US" dirty="0"/>
              <a:t>maintenance of professional competence requires a continuing awareness and an understanding of relevant technical, professional and business developments.  Continuing professional development enables a registrant to develop and maintain the abilities to perform competently within the professional environment.</a:t>
            </a:r>
          </a:p>
          <a:p>
            <a:pPr marL="0" indent="0">
              <a:buNone/>
            </a:pPr>
            <a:endParaRPr lang="en-US" dirty="0"/>
          </a:p>
        </p:txBody>
      </p:sp>
      <p:sp>
        <p:nvSpPr>
          <p:cNvPr id="4" name="Title 1"/>
          <p:cNvSpPr>
            <a:spLocks noGrp="1"/>
          </p:cNvSpPr>
          <p:nvPr>
            <p:ph type="title"/>
          </p:nvPr>
        </p:nvSpPr>
        <p:spPr>
          <a:xfrm>
            <a:off x="1295402" y="982132"/>
            <a:ext cx="9601196" cy="1303867"/>
          </a:xfrm>
        </p:spPr>
        <p:txBody>
          <a:bodyPr/>
          <a:lstStyle/>
          <a:p>
            <a:r>
              <a:rPr lang="en-JM" dirty="0" smtClean="0"/>
              <a:t>Professional Competence and Due Care</a:t>
            </a:r>
            <a:endParaRPr lang="en-US" dirty="0"/>
          </a:p>
        </p:txBody>
      </p:sp>
      <p:pic>
        <p:nvPicPr>
          <p:cNvPr id="5" name="Picture 2"/>
          <p:cNvPicPr>
            <a:picLocks noChangeAspect="1" noChangeArrowheads="1"/>
          </p:cNvPicPr>
          <p:nvPr/>
        </p:nvPicPr>
        <p:blipFill>
          <a:blip r:embed="rId2" cstate="print"/>
          <a:srcRect/>
          <a:stretch>
            <a:fillRect/>
          </a:stretch>
        </p:blipFill>
        <p:spPr bwMode="auto">
          <a:xfrm>
            <a:off x="10633166" y="5417526"/>
            <a:ext cx="1558834" cy="1440474"/>
          </a:xfrm>
          <a:prstGeom prst="rect">
            <a:avLst/>
          </a:prstGeom>
          <a:noFill/>
          <a:ln w="9525">
            <a:noFill/>
            <a:miter lim="800000"/>
            <a:headEnd/>
            <a:tailEnd/>
          </a:ln>
          <a:effectLst>
            <a:softEdge rad="127000"/>
          </a:effectLst>
        </p:spPr>
      </p:pic>
    </p:spTree>
    <p:extLst>
      <p:ext uri="{BB962C8B-B14F-4D97-AF65-F5344CB8AC3E}">
        <p14:creationId xmlns:p14="http://schemas.microsoft.com/office/powerpoint/2010/main" val="72706169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625</TotalTime>
  <Words>404</Words>
  <Application>Microsoft Office PowerPoint</Application>
  <PresentationFormat>Custom</PresentationFormat>
  <Paragraphs>70</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Organic</vt:lpstr>
      <vt:lpstr>PAB/ICAJ SEMINAR</vt:lpstr>
      <vt:lpstr>TOPICS-GENERAL APPLICATION OF THE RULES OF CONDUCT</vt:lpstr>
      <vt:lpstr>Introduction</vt:lpstr>
      <vt:lpstr>Introduction</vt:lpstr>
      <vt:lpstr>Integrity</vt:lpstr>
      <vt:lpstr>Integrity</vt:lpstr>
      <vt:lpstr>Objectivity</vt:lpstr>
      <vt:lpstr>Professional Competence and Due Care</vt:lpstr>
      <vt:lpstr>Professional Competence and Due Care</vt:lpstr>
      <vt:lpstr>Professional Competence and Due Care</vt:lpstr>
      <vt:lpstr>Confidentiality</vt:lpstr>
      <vt:lpstr>Confidentiality</vt:lpstr>
      <vt:lpstr>Professional Behaviour</vt:lpstr>
      <vt:lpstr>Professional Behaviour</vt:lpstr>
    </vt:vector>
  </TitlesOfParts>
  <Company>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PAB/ICAJ SEMINAR</dc:title>
  <dc:creator>Linval Freeman</dc:creator>
  <cp:lastModifiedBy>JOA-Second</cp:lastModifiedBy>
  <cp:revision>12</cp:revision>
  <dcterms:created xsi:type="dcterms:W3CDTF">2017-03-31T13:39:59Z</dcterms:created>
  <dcterms:modified xsi:type="dcterms:W3CDTF">2017-05-01T15:50:12Z</dcterms:modified>
</cp:coreProperties>
</file>