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27"/>
  </p:notesMasterIdLst>
  <p:sldIdLst>
    <p:sldId id="256" r:id="rId2"/>
    <p:sldId id="260" r:id="rId3"/>
    <p:sldId id="261" r:id="rId4"/>
    <p:sldId id="275" r:id="rId5"/>
    <p:sldId id="276" r:id="rId6"/>
    <p:sldId id="277" r:id="rId7"/>
    <p:sldId id="262" r:id="rId8"/>
    <p:sldId id="263" r:id="rId9"/>
    <p:sldId id="264" r:id="rId10"/>
    <p:sldId id="265" r:id="rId11"/>
    <p:sldId id="280" r:id="rId12"/>
    <p:sldId id="281" r:id="rId13"/>
    <p:sldId id="282" r:id="rId14"/>
    <p:sldId id="267" r:id="rId15"/>
    <p:sldId id="286" r:id="rId16"/>
    <p:sldId id="287" r:id="rId17"/>
    <p:sldId id="268" r:id="rId18"/>
    <p:sldId id="269" r:id="rId19"/>
    <p:sldId id="270" r:id="rId20"/>
    <p:sldId id="271" r:id="rId21"/>
    <p:sldId id="272" r:id="rId22"/>
    <p:sldId id="257" r:id="rId23"/>
    <p:sldId id="258" r:id="rId24"/>
    <p:sldId id="273"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40" d="100"/>
          <a:sy n="40" d="100"/>
        </p:scale>
        <p:origin x="800" y="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821841-37E9-4D32-9530-1C79D4F475E2}" type="datetimeFigureOut">
              <a:rPr lang="en-US" smtClean="0"/>
              <a:t>5/15/2023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0D34C8-7632-43FA-BDBE-4FC9918F732F}" type="slidenum">
              <a:rPr lang="en-US" smtClean="0"/>
              <a:t>‹#›</a:t>
            </a:fld>
            <a:endParaRPr lang="en-US"/>
          </a:p>
        </p:txBody>
      </p:sp>
    </p:spTree>
    <p:extLst>
      <p:ext uri="{BB962C8B-B14F-4D97-AF65-F5344CB8AC3E}">
        <p14:creationId xmlns:p14="http://schemas.microsoft.com/office/powerpoint/2010/main" val="829099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821C9A-4BA3-419C-86A9-9C3099A8B620}"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5FF79-BCF4-450B-BB85-95FE3FA43B7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214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DC7B25-AC21-4B21-8DD4-978FD50C4418}"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143645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E0B177-59CC-41CD-B852-4E09C1FFFAA3}"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3781234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24ADF8-9811-405A-8DBA-C305C96D3E71}"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85767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BBD77A-15E2-435C-8162-3798D5D713D8}"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5FF79-BCF4-450B-BB85-95FE3FA43B7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9258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2FF0F3-20BF-481E-B374-B47AD49DEE73}" type="datetime1">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3560276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229679-147B-46E3-884E-BBCF70A35881}" type="datetime1">
              <a:rPr lang="en-US" smtClean="0"/>
              <a:t>5/15/2023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2980576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5C81D7-D1F6-4975-B12C-3FB35BE5DE29}" type="datetime1">
              <a:rPr lang="en-US" smtClean="0"/>
              <a:t>5/15/2023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2942401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0A67650-3A08-43ED-B256-F1B2CE7B5E50}" type="datetime1">
              <a:rPr lang="en-US" smtClean="0"/>
              <a:t>5/15/2023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4210724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F11BCEA-D98B-424F-9C42-42648364709F}" type="datetime1">
              <a:rPr lang="en-US" smtClean="0"/>
              <a:t>5/15/2023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3A5FF79-BCF4-450B-BB85-95FE3FA43B7E}" type="slidenum">
              <a:rPr lang="en-US" smtClean="0"/>
              <a:t>‹#›</a:t>
            </a:fld>
            <a:endParaRPr lang="en-US"/>
          </a:p>
        </p:txBody>
      </p:sp>
    </p:spTree>
    <p:extLst>
      <p:ext uri="{BB962C8B-B14F-4D97-AF65-F5344CB8AC3E}">
        <p14:creationId xmlns:p14="http://schemas.microsoft.com/office/powerpoint/2010/main" val="3731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23579F-8AAF-4DE7-8F99-48ED7AF978DF}" type="datetime1">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A5FF79-BCF4-450B-BB85-95FE3FA43B7E}" type="slidenum">
              <a:rPr lang="en-US" smtClean="0"/>
              <a:t>‹#›</a:t>
            </a:fld>
            <a:endParaRPr lang="en-US"/>
          </a:p>
        </p:txBody>
      </p:sp>
    </p:spTree>
    <p:extLst>
      <p:ext uri="{BB962C8B-B14F-4D97-AF65-F5344CB8AC3E}">
        <p14:creationId xmlns:p14="http://schemas.microsoft.com/office/powerpoint/2010/main" val="405489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41A1CAF-9977-41C3-924F-2BC18912568A}" type="datetime1">
              <a:rPr lang="en-US" smtClean="0"/>
              <a:t>5/15/2023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3A5FF79-BCF4-450B-BB85-95FE3FA43B7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41040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51D3D-9D8E-9DB7-898C-9079456497E3}"/>
              </a:ext>
            </a:extLst>
          </p:cNvPr>
          <p:cNvSpPr>
            <a:spLocks noGrp="1"/>
          </p:cNvSpPr>
          <p:nvPr>
            <p:ph type="ctrTitle"/>
          </p:nvPr>
        </p:nvSpPr>
        <p:spPr/>
        <p:txBody>
          <a:bodyPr>
            <a:noAutofit/>
          </a:bodyPr>
          <a:lstStyle/>
          <a:p>
            <a:r>
              <a:rPr lang="en-US" sz="4000" b="1" i="0" u="none" strike="noStrike" dirty="0">
                <a:solidFill>
                  <a:srgbClr val="000000"/>
                </a:solidFill>
                <a:effectLst/>
                <a:latin typeface="Calibri" panose="020F0502020204030204" pitchFamily="34" charset="0"/>
              </a:rPr>
              <a:t>Differences between the </a:t>
            </a:r>
            <a:br>
              <a:rPr lang="en-US" sz="4000" b="1" i="0" u="none" strike="noStrike" dirty="0">
                <a:solidFill>
                  <a:srgbClr val="000000"/>
                </a:solidFill>
                <a:effectLst/>
                <a:latin typeface="Calibri" panose="020F0502020204030204" pitchFamily="34" charset="0"/>
              </a:rPr>
            </a:br>
            <a:r>
              <a:rPr lang="en-US" sz="4000" b="1" i="0" u="none" strike="noStrike" dirty="0">
                <a:solidFill>
                  <a:srgbClr val="000000"/>
                </a:solidFill>
                <a:effectLst/>
                <a:latin typeface="Calibri" panose="020F0502020204030204" pitchFamily="34" charset="0"/>
              </a:rPr>
              <a:t>Public Accountancy Board and the </a:t>
            </a:r>
            <a:br>
              <a:rPr lang="en-US" sz="4000" b="1" i="0" u="none" strike="noStrike" dirty="0">
                <a:solidFill>
                  <a:srgbClr val="000000"/>
                </a:solidFill>
                <a:effectLst/>
                <a:latin typeface="Calibri" panose="020F0502020204030204" pitchFamily="34" charset="0"/>
              </a:rPr>
            </a:br>
            <a:r>
              <a:rPr lang="en-US" sz="4000" b="1" i="0" u="none" strike="noStrike" dirty="0">
                <a:solidFill>
                  <a:srgbClr val="000000"/>
                </a:solidFill>
                <a:effectLst/>
                <a:latin typeface="Calibri" panose="020F0502020204030204" pitchFamily="34" charset="0"/>
              </a:rPr>
              <a:t>Institute of Chartered Accountants of Jamaica</a:t>
            </a:r>
            <a:r>
              <a:rPr lang="en-US" sz="4000" dirty="0"/>
              <a:t> </a:t>
            </a:r>
          </a:p>
        </p:txBody>
      </p:sp>
      <p:sp>
        <p:nvSpPr>
          <p:cNvPr id="3" name="Subtitle 2">
            <a:extLst>
              <a:ext uri="{FF2B5EF4-FFF2-40B4-BE49-F238E27FC236}">
                <a16:creationId xmlns:a16="http://schemas.microsoft.com/office/drawing/2014/main" id="{3F687D21-7148-11DE-1994-5DF44BBD3B99}"/>
              </a:ext>
            </a:extLst>
          </p:cNvPr>
          <p:cNvSpPr>
            <a:spLocks noGrp="1"/>
          </p:cNvSpPr>
          <p:nvPr>
            <p:ph type="subTitle" idx="1"/>
          </p:nvPr>
        </p:nvSpPr>
        <p:spPr>
          <a:xfrm>
            <a:off x="7517946" y="4890961"/>
            <a:ext cx="3209925" cy="1208087"/>
          </a:xfrm>
        </p:spPr>
        <p:txBody>
          <a:bodyPr>
            <a:normAutofit/>
          </a:bodyPr>
          <a:lstStyle/>
          <a:p>
            <a:pPr>
              <a:lnSpc>
                <a:spcPct val="100000"/>
              </a:lnSpc>
              <a:spcBef>
                <a:spcPts val="0"/>
              </a:spcBef>
            </a:pPr>
            <a:r>
              <a:rPr lang="en-US" b="1" dirty="0"/>
              <a:t>Colin Maxwell</a:t>
            </a:r>
          </a:p>
          <a:p>
            <a:pPr>
              <a:lnSpc>
                <a:spcPct val="100000"/>
              </a:lnSpc>
              <a:spcBef>
                <a:spcPts val="0"/>
              </a:spcBef>
            </a:pPr>
            <a:r>
              <a:rPr lang="en-US" sz="1800" b="1" dirty="0"/>
              <a:t>President, PAB</a:t>
            </a:r>
          </a:p>
          <a:p>
            <a:pPr>
              <a:lnSpc>
                <a:spcPct val="100000"/>
              </a:lnSpc>
              <a:spcBef>
                <a:spcPts val="0"/>
              </a:spcBef>
            </a:pPr>
            <a:r>
              <a:rPr lang="en-US" sz="1800" dirty="0"/>
              <a:t>March 16, 2023</a:t>
            </a:r>
          </a:p>
        </p:txBody>
      </p:sp>
    </p:spTree>
    <p:extLst>
      <p:ext uri="{BB962C8B-B14F-4D97-AF65-F5344CB8AC3E}">
        <p14:creationId xmlns:p14="http://schemas.microsoft.com/office/powerpoint/2010/main" val="3953897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Registration/Membership</a:t>
            </a:r>
          </a:p>
        </p:txBody>
      </p:sp>
      <p:sp>
        <p:nvSpPr>
          <p:cNvPr id="5" name="Text Placeholder 4">
            <a:extLst>
              <a:ext uri="{FF2B5EF4-FFF2-40B4-BE49-F238E27FC236}">
                <a16:creationId xmlns:a16="http://schemas.microsoft.com/office/drawing/2014/main" id="{7C6AC192-55CA-4EB7-B555-2F842D919036}"/>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D5CEE0BD-C322-17CC-3B65-DE055B2D0ADB}"/>
              </a:ext>
            </a:extLst>
          </p:cNvPr>
          <p:cNvSpPr>
            <a:spLocks noGrp="1"/>
          </p:cNvSpPr>
          <p:nvPr>
            <p:ph sz="half" idx="2"/>
          </p:nvPr>
        </p:nvSpPr>
        <p:spPr/>
        <p:txBody>
          <a:bodyPr/>
          <a:lstStyle/>
          <a:p>
            <a:r>
              <a:rPr lang="en-US" dirty="0"/>
              <a:t>The Board approves applications for registration based on the provisions of Sections 11 and 12 of the Act. </a:t>
            </a:r>
          </a:p>
        </p:txBody>
      </p:sp>
      <p:sp>
        <p:nvSpPr>
          <p:cNvPr id="7" name="Text Placeholder 6">
            <a:extLst>
              <a:ext uri="{FF2B5EF4-FFF2-40B4-BE49-F238E27FC236}">
                <a16:creationId xmlns:a16="http://schemas.microsoft.com/office/drawing/2014/main" id="{3F8DCBC9-1853-2990-E1CF-66B3A1049719}"/>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5C211803-47DF-CCD3-9EC9-559853E50101}"/>
              </a:ext>
            </a:extLst>
          </p:cNvPr>
          <p:cNvSpPr>
            <a:spLocks noGrp="1"/>
          </p:cNvSpPr>
          <p:nvPr>
            <p:ph sz="quarter" idx="4"/>
          </p:nvPr>
        </p:nvSpPr>
        <p:spPr/>
        <p:txBody>
          <a:bodyPr/>
          <a:lstStyle/>
          <a:p>
            <a:r>
              <a:rPr lang="en-US" dirty="0"/>
              <a:t>The Council approves applications for persons who wish to become Chartered accountants. </a:t>
            </a:r>
          </a:p>
          <a:p>
            <a:r>
              <a:rPr lang="en-US" dirty="0"/>
              <a:t>Qualifications for membership are specified in Section 22 of the Act.</a:t>
            </a:r>
          </a:p>
        </p:txBody>
      </p:sp>
      <p:cxnSp>
        <p:nvCxnSpPr>
          <p:cNvPr id="9" name="Straight Connector 8">
            <a:extLst>
              <a:ext uri="{FF2B5EF4-FFF2-40B4-BE49-F238E27FC236}">
                <a16:creationId xmlns:a16="http://schemas.microsoft.com/office/drawing/2014/main" id="{D64CCB1A-2065-9002-23FB-851C1A453EFC}"/>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2CE89096-64BC-EF11-C65A-D496FE586210}"/>
              </a:ext>
            </a:extLst>
          </p:cNvPr>
          <p:cNvSpPr>
            <a:spLocks noGrp="1"/>
          </p:cNvSpPr>
          <p:nvPr>
            <p:ph type="sldNum" sz="quarter" idx="12"/>
          </p:nvPr>
        </p:nvSpPr>
        <p:spPr/>
        <p:txBody>
          <a:bodyPr/>
          <a:lstStyle/>
          <a:p>
            <a:fld id="{73A5FF79-BCF4-450B-BB85-95FE3FA43B7E}" type="slidenum">
              <a:rPr lang="en-US" smtClean="0"/>
              <a:t>10</a:t>
            </a:fld>
            <a:endParaRPr lang="en-US"/>
          </a:p>
        </p:txBody>
      </p:sp>
    </p:spTree>
    <p:extLst>
      <p:ext uri="{BB962C8B-B14F-4D97-AF65-F5344CB8AC3E}">
        <p14:creationId xmlns:p14="http://schemas.microsoft.com/office/powerpoint/2010/main" val="2859186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Practice</a:t>
            </a:r>
          </a:p>
        </p:txBody>
      </p:sp>
      <p:sp>
        <p:nvSpPr>
          <p:cNvPr id="5" name="Text Placeholder 4">
            <a:extLst>
              <a:ext uri="{FF2B5EF4-FFF2-40B4-BE49-F238E27FC236}">
                <a16:creationId xmlns:a16="http://schemas.microsoft.com/office/drawing/2014/main" id="{56CA7402-F0C3-B1B6-591F-658A0BC195B6}"/>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886B8287-C8C2-E21E-FCC0-ACF8A4B15BE7}"/>
              </a:ext>
            </a:extLst>
          </p:cNvPr>
          <p:cNvSpPr>
            <a:spLocks noGrp="1"/>
          </p:cNvSpPr>
          <p:nvPr>
            <p:ph sz="half" idx="2"/>
          </p:nvPr>
        </p:nvSpPr>
        <p:spPr/>
        <p:txBody>
          <a:bodyPr>
            <a:noAutofit/>
          </a:bodyPr>
          <a:lstStyle/>
          <a:p>
            <a:r>
              <a:rPr lang="en-US" dirty="0"/>
              <a:t>Only persons who have been registered by the Board can engage in public practice</a:t>
            </a:r>
          </a:p>
          <a:p>
            <a:r>
              <a:rPr lang="en-US" dirty="0"/>
              <a:t>Once a person is registered by the Board that person is entitled to</a:t>
            </a:r>
          </a:p>
          <a:p>
            <a:pPr marL="971550" lvl="1" indent="-514350">
              <a:buFont typeface="+mj-lt"/>
              <a:buAutoNum type="alphaLcParenR"/>
            </a:pPr>
            <a:r>
              <a:rPr lang="en-US" dirty="0"/>
              <a:t>practice as a public accountant</a:t>
            </a:r>
          </a:p>
          <a:p>
            <a:pPr marL="971550" lvl="1" indent="-514350">
              <a:buFont typeface="+mj-lt"/>
              <a:buAutoNum type="alphaLcParenR"/>
            </a:pPr>
            <a:r>
              <a:rPr lang="en-US" dirty="0"/>
              <a:t>use, in relation to himself/herself, the designation "Public Accountant“ either alone or in conjunction with other words or initials; or</a:t>
            </a:r>
          </a:p>
        </p:txBody>
      </p:sp>
      <p:sp>
        <p:nvSpPr>
          <p:cNvPr id="7" name="Text Placeholder 6">
            <a:extLst>
              <a:ext uri="{FF2B5EF4-FFF2-40B4-BE49-F238E27FC236}">
                <a16:creationId xmlns:a16="http://schemas.microsoft.com/office/drawing/2014/main" id="{847B8F1A-5708-C4C3-23FE-2550D9AA4640}"/>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32031148-0575-CF8C-E3CA-5B8AE745F231}"/>
              </a:ext>
            </a:extLst>
          </p:cNvPr>
          <p:cNvSpPr>
            <a:spLocks noGrp="1"/>
          </p:cNvSpPr>
          <p:nvPr>
            <p:ph sz="quarter" idx="4"/>
          </p:nvPr>
        </p:nvSpPr>
        <p:spPr/>
        <p:txBody>
          <a:bodyPr>
            <a:normAutofit/>
          </a:bodyPr>
          <a:lstStyle/>
          <a:p>
            <a:r>
              <a:rPr lang="en-US" dirty="0"/>
              <a:t>A Chartered Accountant cannot engage in public practice unless he is registered by the Public Accountancy Board.</a:t>
            </a:r>
          </a:p>
        </p:txBody>
      </p:sp>
      <p:cxnSp>
        <p:nvCxnSpPr>
          <p:cNvPr id="9" name="Straight Connector 8">
            <a:extLst>
              <a:ext uri="{FF2B5EF4-FFF2-40B4-BE49-F238E27FC236}">
                <a16:creationId xmlns:a16="http://schemas.microsoft.com/office/drawing/2014/main" id="{AC9FD11D-3181-53DF-F649-6534000D6303}"/>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A8A28F61-F3E0-7094-D6E5-42FE38D2D5E9}"/>
              </a:ext>
            </a:extLst>
          </p:cNvPr>
          <p:cNvSpPr>
            <a:spLocks noGrp="1"/>
          </p:cNvSpPr>
          <p:nvPr>
            <p:ph type="sldNum" sz="quarter" idx="12"/>
          </p:nvPr>
        </p:nvSpPr>
        <p:spPr/>
        <p:txBody>
          <a:bodyPr/>
          <a:lstStyle/>
          <a:p>
            <a:fld id="{73A5FF79-BCF4-450B-BB85-95FE3FA43B7E}" type="slidenum">
              <a:rPr lang="en-US" smtClean="0"/>
              <a:t>11</a:t>
            </a:fld>
            <a:endParaRPr lang="en-US"/>
          </a:p>
        </p:txBody>
      </p:sp>
    </p:spTree>
    <p:extLst>
      <p:ext uri="{BB962C8B-B14F-4D97-AF65-F5344CB8AC3E}">
        <p14:creationId xmlns:p14="http://schemas.microsoft.com/office/powerpoint/2010/main" val="1861980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Practice: </a:t>
            </a:r>
            <a:r>
              <a:rPr lang="en-US" sz="4800" b="1" dirty="0">
                <a:solidFill>
                  <a:schemeClr val="tx2"/>
                </a:solidFill>
              </a:rPr>
              <a:t>Public Accountancy Board</a:t>
            </a:r>
            <a:endParaRPr lang="en-US" b="1" dirty="0"/>
          </a:p>
        </p:txBody>
      </p:sp>
      <p:sp>
        <p:nvSpPr>
          <p:cNvPr id="6" name="Content Placeholder 5">
            <a:extLst>
              <a:ext uri="{FF2B5EF4-FFF2-40B4-BE49-F238E27FC236}">
                <a16:creationId xmlns:a16="http://schemas.microsoft.com/office/drawing/2014/main" id="{886B8287-C8C2-E21E-FCC0-ACF8A4B15BE7}"/>
              </a:ext>
            </a:extLst>
          </p:cNvPr>
          <p:cNvSpPr>
            <a:spLocks noGrp="1"/>
          </p:cNvSpPr>
          <p:nvPr>
            <p:ph sz="half" idx="2"/>
          </p:nvPr>
        </p:nvSpPr>
        <p:spPr>
          <a:xfrm>
            <a:off x="1097279" y="2095500"/>
            <a:ext cx="10058399" cy="3865034"/>
          </a:xfrm>
        </p:spPr>
        <p:txBody>
          <a:bodyPr>
            <a:noAutofit/>
          </a:bodyPr>
          <a:lstStyle/>
          <a:p>
            <a:pPr marL="971550" lvl="1" indent="-514350">
              <a:buFont typeface="+mj-lt"/>
              <a:buAutoNum type="alphaLcParenR" startAt="3"/>
            </a:pPr>
            <a:r>
              <a:rPr lang="en-US" dirty="0"/>
              <a:t>use in relation to himself/herself, any designati0n, title, name, initials or description indicating or implying that he is entitled to do use the designation mentioned earlier or that he is a registered public accountant</a:t>
            </a:r>
          </a:p>
          <a:p>
            <a:r>
              <a:rPr lang="en-US" sz="1800" b="1" dirty="0"/>
              <a:t>Definition of Practice</a:t>
            </a:r>
          </a:p>
          <a:p>
            <a:pPr>
              <a:spcBef>
                <a:spcPts val="600"/>
              </a:spcBef>
            </a:pPr>
            <a:r>
              <a:rPr lang="en-US" sz="1800" dirty="0"/>
              <a:t>Section 15 (3) of the Act describes practice as "where a person, for reward, prepares or examines financial, accounting or related statements or issues any written opinion, report or certificate concerning any such statement.“</a:t>
            </a:r>
          </a:p>
          <a:p>
            <a:pPr>
              <a:spcBef>
                <a:spcPts val="600"/>
              </a:spcBef>
            </a:pPr>
            <a:r>
              <a:rPr lang="en-US" sz="1800" dirty="0"/>
              <a:t>The above does not apply </a:t>
            </a:r>
          </a:p>
          <a:p>
            <a:pPr marL="914400" lvl="1" indent="-457200">
              <a:buFont typeface="+mj-lt"/>
              <a:buAutoNum type="alphaLcParenR"/>
            </a:pPr>
            <a:r>
              <a:rPr lang="en-US" dirty="0"/>
              <a:t>where the employee does so in the course of his duties as an employee of any person, or</a:t>
            </a:r>
          </a:p>
          <a:p>
            <a:pPr marL="914400" lvl="1" indent="-457200">
              <a:buFont typeface="+mj-lt"/>
              <a:buAutoNum type="alphaLcParenR"/>
            </a:pPr>
            <a:r>
              <a:rPr lang="en-US" dirty="0"/>
              <a:t>where the person engages in book-keeping, or cost accounting or the installation of book-keeping, business or cost systems, not including the</a:t>
            </a:r>
            <a:r>
              <a:rPr lang="en-US" b="1" dirty="0"/>
              <a:t> preparation of financial statements purporting to reflect a true and fair view or to be in conformity with generally accepted accounting standards or in such work as may be prescribed for the purposes of subsection 15 (3) of the Act.</a:t>
            </a:r>
          </a:p>
          <a:p>
            <a:pPr>
              <a:spcBef>
                <a:spcPts val="600"/>
              </a:spcBef>
            </a:pPr>
            <a:endParaRPr lang="en-US" dirty="0"/>
          </a:p>
        </p:txBody>
      </p:sp>
      <p:sp>
        <p:nvSpPr>
          <p:cNvPr id="12" name="Slide Number Placeholder 11">
            <a:extLst>
              <a:ext uri="{FF2B5EF4-FFF2-40B4-BE49-F238E27FC236}">
                <a16:creationId xmlns:a16="http://schemas.microsoft.com/office/drawing/2014/main" id="{016A9D53-2346-EF57-2502-84888D2FBC62}"/>
              </a:ext>
            </a:extLst>
          </p:cNvPr>
          <p:cNvSpPr>
            <a:spLocks noGrp="1"/>
          </p:cNvSpPr>
          <p:nvPr>
            <p:ph type="sldNum" sz="quarter" idx="12"/>
          </p:nvPr>
        </p:nvSpPr>
        <p:spPr/>
        <p:txBody>
          <a:bodyPr/>
          <a:lstStyle/>
          <a:p>
            <a:fld id="{73A5FF79-BCF4-450B-BB85-95FE3FA43B7E}" type="slidenum">
              <a:rPr lang="en-US" smtClean="0"/>
              <a:t>12</a:t>
            </a:fld>
            <a:endParaRPr lang="en-US"/>
          </a:p>
        </p:txBody>
      </p:sp>
    </p:spTree>
    <p:extLst>
      <p:ext uri="{BB962C8B-B14F-4D97-AF65-F5344CB8AC3E}">
        <p14:creationId xmlns:p14="http://schemas.microsoft.com/office/powerpoint/2010/main" val="148223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Practice: </a:t>
            </a:r>
            <a:r>
              <a:rPr lang="en-US" sz="4800" b="1" dirty="0">
                <a:solidFill>
                  <a:schemeClr val="tx2"/>
                </a:solidFill>
              </a:rPr>
              <a:t>Public Accountancy Board</a:t>
            </a:r>
            <a:endParaRPr lang="en-US" b="1" dirty="0"/>
          </a:p>
        </p:txBody>
      </p:sp>
      <p:sp>
        <p:nvSpPr>
          <p:cNvPr id="6" name="Content Placeholder 5">
            <a:extLst>
              <a:ext uri="{FF2B5EF4-FFF2-40B4-BE49-F238E27FC236}">
                <a16:creationId xmlns:a16="http://schemas.microsoft.com/office/drawing/2014/main" id="{886B8287-C8C2-E21E-FCC0-ACF8A4B15BE7}"/>
              </a:ext>
            </a:extLst>
          </p:cNvPr>
          <p:cNvSpPr>
            <a:spLocks noGrp="1"/>
          </p:cNvSpPr>
          <p:nvPr>
            <p:ph sz="half" idx="2"/>
          </p:nvPr>
        </p:nvSpPr>
        <p:spPr>
          <a:xfrm>
            <a:off x="1097280" y="1958340"/>
            <a:ext cx="10474234" cy="4002194"/>
          </a:xfrm>
        </p:spPr>
        <p:txBody>
          <a:bodyPr>
            <a:noAutofit/>
          </a:bodyPr>
          <a:lstStyle/>
          <a:p>
            <a:r>
              <a:rPr lang="en-US" dirty="0"/>
              <a:t>Over the years the Board has received complaints from clients of persons who are not registrants and from Registrants and from the Integrity Commission. This had led to convictions in the Parish Courts. The Board works closely with the office of the DPP, the Fraud Squad and the criminal Investigations Branch of the Police. The Fraud Squad is currently dealing with two new cases.</a:t>
            </a:r>
          </a:p>
          <a:p>
            <a:r>
              <a:rPr lang="en-US" dirty="0"/>
              <a:t>Members of the Institute who wish to sign reports for attorneys are reminded that they need a </a:t>
            </a:r>
            <a:r>
              <a:rPr lang="en-US" dirty="0" err="1"/>
              <a:t>practising</a:t>
            </a:r>
            <a:r>
              <a:rPr lang="en-US" dirty="0"/>
              <a:t> certificate from the Board to be able to sign these reports.</a:t>
            </a:r>
          </a:p>
          <a:p>
            <a:r>
              <a:rPr lang="en-US" dirty="0"/>
              <a:t>Any person who is guilty of contravening Section 15 of the Act shall be guilty of an offense and liable on summary conviction before a Resident Magistrate -</a:t>
            </a:r>
          </a:p>
          <a:p>
            <a:pPr marL="971550" lvl="1" indent="-514350">
              <a:buFont typeface="+mj-lt"/>
              <a:buAutoNum type="alphaLcParenR"/>
            </a:pPr>
            <a:r>
              <a:rPr lang="en-US" dirty="0"/>
              <a:t>in the case of a first offence, to a fine not exceeding two million dollars and in default of payment thereof to imprisonment with or without hard </a:t>
            </a:r>
            <a:r>
              <a:rPr lang="en-US" dirty="0" err="1"/>
              <a:t>labour</a:t>
            </a:r>
            <a:r>
              <a:rPr lang="en-US" dirty="0"/>
              <a:t> for a term not exceeding six months</a:t>
            </a:r>
          </a:p>
          <a:p>
            <a:pPr marL="971550" lvl="1" indent="-514350">
              <a:buFont typeface="+mj-lt"/>
              <a:buAutoNum type="alphaLcParenR"/>
            </a:pPr>
            <a:r>
              <a:rPr lang="en-US" dirty="0"/>
              <a:t>in the case of a second or subsequent office, to a fine not exceeding four million dollars and in default of payment thereof to imprisonment with or without hard </a:t>
            </a:r>
            <a:r>
              <a:rPr lang="en-US" dirty="0" err="1"/>
              <a:t>labour</a:t>
            </a:r>
            <a:r>
              <a:rPr lang="en-US" dirty="0"/>
              <a:t> for a term not exceeding twelve months.</a:t>
            </a:r>
          </a:p>
        </p:txBody>
      </p:sp>
      <p:sp>
        <p:nvSpPr>
          <p:cNvPr id="14" name="Slide Number Placeholder 13">
            <a:extLst>
              <a:ext uri="{FF2B5EF4-FFF2-40B4-BE49-F238E27FC236}">
                <a16:creationId xmlns:a16="http://schemas.microsoft.com/office/drawing/2014/main" id="{982811E5-BE58-0921-AC72-BE483F9DA6D3}"/>
              </a:ext>
            </a:extLst>
          </p:cNvPr>
          <p:cNvSpPr>
            <a:spLocks noGrp="1"/>
          </p:cNvSpPr>
          <p:nvPr>
            <p:ph type="sldNum" sz="quarter" idx="12"/>
          </p:nvPr>
        </p:nvSpPr>
        <p:spPr/>
        <p:txBody>
          <a:bodyPr/>
          <a:lstStyle/>
          <a:p>
            <a:fld id="{73A5FF79-BCF4-450B-BB85-95FE3FA43B7E}" type="slidenum">
              <a:rPr lang="en-US" smtClean="0"/>
              <a:t>13</a:t>
            </a:fld>
            <a:endParaRPr lang="en-US"/>
          </a:p>
        </p:txBody>
      </p:sp>
    </p:spTree>
    <p:extLst>
      <p:ext uri="{BB962C8B-B14F-4D97-AF65-F5344CB8AC3E}">
        <p14:creationId xmlns:p14="http://schemas.microsoft.com/office/powerpoint/2010/main" val="3222598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Investigations</a:t>
            </a:r>
          </a:p>
        </p:txBody>
      </p:sp>
      <p:sp>
        <p:nvSpPr>
          <p:cNvPr id="5" name="Text Placeholder 4">
            <a:extLst>
              <a:ext uri="{FF2B5EF4-FFF2-40B4-BE49-F238E27FC236}">
                <a16:creationId xmlns:a16="http://schemas.microsoft.com/office/drawing/2014/main" id="{7571DE30-B7D6-5CBD-314E-6FA7FD1496D0}"/>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181C23B6-0FE3-2137-1352-0331E4814B41}"/>
              </a:ext>
            </a:extLst>
          </p:cNvPr>
          <p:cNvSpPr>
            <a:spLocks noGrp="1"/>
          </p:cNvSpPr>
          <p:nvPr>
            <p:ph sz="half" idx="2"/>
          </p:nvPr>
        </p:nvSpPr>
        <p:spPr/>
        <p:txBody>
          <a:bodyPr>
            <a:noAutofit/>
          </a:bodyPr>
          <a:lstStyle/>
          <a:p>
            <a:r>
              <a:rPr lang="en-US" dirty="0"/>
              <a:t>Investigations by the Board are triggered by the receipt of a complaint in writing or information in writing by the Registrar from any body or person which alleges that a registrant</a:t>
            </a:r>
          </a:p>
          <a:p>
            <a:pPr marL="971550" lvl="1" indent="-514350">
              <a:buFont typeface="+mj-lt"/>
              <a:buAutoNum type="romanUcPeriod"/>
            </a:pPr>
            <a:r>
              <a:rPr lang="en-US" dirty="0"/>
              <a:t>has procured registration as a result of misleading, false or fraudulent representation or</a:t>
            </a:r>
          </a:p>
          <a:p>
            <a:pPr marL="971550" lvl="1" indent="-514350">
              <a:buFont typeface="+mj-lt"/>
              <a:buAutoNum type="romanUcPeriod"/>
            </a:pPr>
            <a:r>
              <a:rPr lang="en-US" dirty="0"/>
              <a:t>has committed in the performance of his professional duties</a:t>
            </a:r>
          </a:p>
        </p:txBody>
      </p:sp>
      <p:sp>
        <p:nvSpPr>
          <p:cNvPr id="7" name="Text Placeholder 6">
            <a:extLst>
              <a:ext uri="{FF2B5EF4-FFF2-40B4-BE49-F238E27FC236}">
                <a16:creationId xmlns:a16="http://schemas.microsoft.com/office/drawing/2014/main" id="{DA98B09C-BE96-5B3F-106A-B76F7077A8F6}"/>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F04A2393-DBD0-BBD6-8E4A-8FFB14AA2BD3}"/>
              </a:ext>
            </a:extLst>
          </p:cNvPr>
          <p:cNvSpPr>
            <a:spLocks noGrp="1"/>
          </p:cNvSpPr>
          <p:nvPr>
            <p:ph sz="quarter" idx="4"/>
          </p:nvPr>
        </p:nvSpPr>
        <p:spPr/>
        <p:txBody>
          <a:bodyPr>
            <a:normAutofit/>
          </a:bodyPr>
          <a:lstStyle/>
          <a:p>
            <a:r>
              <a:rPr lang="en-US" dirty="0"/>
              <a:t>Any member or non-member may address to the Council or the Investigations Committee a charge or charges of unfitness, lack of moral character or professional or other misconduct on the part of any member, firm or student (Bye-Laws 76 to 80)</a:t>
            </a:r>
          </a:p>
        </p:txBody>
      </p:sp>
      <p:cxnSp>
        <p:nvCxnSpPr>
          <p:cNvPr id="9" name="Straight Connector 8">
            <a:extLst>
              <a:ext uri="{FF2B5EF4-FFF2-40B4-BE49-F238E27FC236}">
                <a16:creationId xmlns:a16="http://schemas.microsoft.com/office/drawing/2014/main" id="{954201F7-F262-B4C6-BA70-392AE1F0F1D4}"/>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4C277DA4-161B-E4C2-C4B9-7978FD6ED73D}"/>
              </a:ext>
            </a:extLst>
          </p:cNvPr>
          <p:cNvSpPr>
            <a:spLocks noGrp="1"/>
          </p:cNvSpPr>
          <p:nvPr>
            <p:ph type="sldNum" sz="quarter" idx="12"/>
          </p:nvPr>
        </p:nvSpPr>
        <p:spPr/>
        <p:txBody>
          <a:bodyPr/>
          <a:lstStyle/>
          <a:p>
            <a:fld id="{73A5FF79-BCF4-450B-BB85-95FE3FA43B7E}" type="slidenum">
              <a:rPr lang="en-US" smtClean="0"/>
              <a:t>14</a:t>
            </a:fld>
            <a:endParaRPr lang="en-US"/>
          </a:p>
        </p:txBody>
      </p:sp>
    </p:spTree>
    <p:extLst>
      <p:ext uri="{BB962C8B-B14F-4D97-AF65-F5344CB8AC3E}">
        <p14:creationId xmlns:p14="http://schemas.microsoft.com/office/powerpoint/2010/main" val="1525639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Investigations: </a:t>
            </a:r>
            <a:r>
              <a:rPr lang="en-US" sz="4800" b="1" dirty="0">
                <a:solidFill>
                  <a:schemeClr val="tx2"/>
                </a:solidFill>
              </a:rPr>
              <a:t>Public Accountancy Board</a:t>
            </a:r>
            <a:endParaRPr lang="en-US" b="1" dirty="0"/>
          </a:p>
        </p:txBody>
      </p:sp>
      <p:sp>
        <p:nvSpPr>
          <p:cNvPr id="6" name="Content Placeholder 5">
            <a:extLst>
              <a:ext uri="{FF2B5EF4-FFF2-40B4-BE49-F238E27FC236}">
                <a16:creationId xmlns:a16="http://schemas.microsoft.com/office/drawing/2014/main" id="{181C23B6-0FE3-2137-1352-0331E4814B41}"/>
              </a:ext>
            </a:extLst>
          </p:cNvPr>
          <p:cNvSpPr>
            <a:spLocks noGrp="1"/>
          </p:cNvSpPr>
          <p:nvPr>
            <p:ph sz="half" idx="2"/>
          </p:nvPr>
        </p:nvSpPr>
        <p:spPr>
          <a:xfrm>
            <a:off x="1097279" y="1934633"/>
            <a:ext cx="10058399" cy="4025901"/>
          </a:xfrm>
        </p:spPr>
        <p:txBody>
          <a:bodyPr>
            <a:noAutofit/>
          </a:bodyPr>
          <a:lstStyle/>
          <a:p>
            <a:pPr marL="514350" indent="-514350">
              <a:buFont typeface="+mj-lt"/>
              <a:buAutoNum type="alphaLcParenR"/>
            </a:pPr>
            <a:r>
              <a:rPr lang="en-US" dirty="0"/>
              <a:t>an act of professional misconduct, or grave impropriety, or infamous conduct; or</a:t>
            </a:r>
          </a:p>
          <a:p>
            <a:pPr marL="514350" indent="-514350">
              <a:buFont typeface="+mj-lt"/>
              <a:buAutoNum type="alphaLcParenR"/>
            </a:pPr>
            <a:r>
              <a:rPr lang="en-US" dirty="0"/>
              <a:t>an act of gross negligence or of gross incapacity; or</a:t>
            </a:r>
          </a:p>
          <a:p>
            <a:pPr marL="514350" indent="-514350">
              <a:buFont typeface="+mj-lt"/>
              <a:buAutoNum type="alphaLcParenR"/>
            </a:pPr>
            <a:r>
              <a:rPr lang="en-US" dirty="0"/>
              <a:t>an act which constitutes conduct discreditable to the profession</a:t>
            </a:r>
          </a:p>
          <a:p>
            <a:pPr marL="0" indent="0">
              <a:buNone/>
            </a:pPr>
            <a:endParaRPr lang="en-US" dirty="0"/>
          </a:p>
          <a:p>
            <a:pPr marL="0" indent="0">
              <a:buNone/>
            </a:pPr>
            <a:r>
              <a:rPr lang="en-US" dirty="0"/>
              <a:t>Following investigation the matter goes to the Board which may after a Disciplinary Enquiry or Hearing  exercise any or all of the following powers</a:t>
            </a:r>
          </a:p>
          <a:p>
            <a:pPr marL="971550" lvl="1" indent="-514350">
              <a:buFont typeface="+mj-lt"/>
              <a:buAutoNum type="romanLcPeriod"/>
            </a:pPr>
            <a:r>
              <a:rPr lang="en-US" dirty="0"/>
              <a:t>cause the name of the registrant to be removed from the Register</a:t>
            </a:r>
          </a:p>
          <a:p>
            <a:pPr marL="971550" lvl="1" indent="-514350">
              <a:buFont typeface="+mj-lt"/>
              <a:buAutoNum type="romanLcPeriod"/>
            </a:pPr>
            <a:r>
              <a:rPr lang="en-US" dirty="0"/>
              <a:t>suspend the registrant for a period not exceeding one year</a:t>
            </a:r>
          </a:p>
          <a:p>
            <a:pPr marL="971550" lvl="1" indent="-514350">
              <a:buFont typeface="+mj-lt"/>
              <a:buAutoNum type="romanLcPeriod"/>
            </a:pPr>
            <a:r>
              <a:rPr lang="en-US" dirty="0"/>
              <a:t>order the registrant to pay to the Board such sum as it thinks fit in respect of the costs and expenses of and incidental to the enquiry</a:t>
            </a:r>
          </a:p>
        </p:txBody>
      </p:sp>
      <p:sp>
        <p:nvSpPr>
          <p:cNvPr id="14" name="Slide Number Placeholder 13">
            <a:extLst>
              <a:ext uri="{FF2B5EF4-FFF2-40B4-BE49-F238E27FC236}">
                <a16:creationId xmlns:a16="http://schemas.microsoft.com/office/drawing/2014/main" id="{79D8B268-FD30-C76F-A128-43842DCC47F6}"/>
              </a:ext>
            </a:extLst>
          </p:cNvPr>
          <p:cNvSpPr>
            <a:spLocks noGrp="1"/>
          </p:cNvSpPr>
          <p:nvPr>
            <p:ph type="sldNum" sz="quarter" idx="12"/>
          </p:nvPr>
        </p:nvSpPr>
        <p:spPr/>
        <p:txBody>
          <a:bodyPr/>
          <a:lstStyle/>
          <a:p>
            <a:fld id="{73A5FF79-BCF4-450B-BB85-95FE3FA43B7E}" type="slidenum">
              <a:rPr lang="en-US" smtClean="0"/>
              <a:t>15</a:t>
            </a:fld>
            <a:endParaRPr lang="en-US"/>
          </a:p>
        </p:txBody>
      </p:sp>
    </p:spTree>
    <p:extLst>
      <p:ext uri="{BB962C8B-B14F-4D97-AF65-F5344CB8AC3E}">
        <p14:creationId xmlns:p14="http://schemas.microsoft.com/office/powerpoint/2010/main" val="2501047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Investigations: </a:t>
            </a:r>
            <a:r>
              <a:rPr lang="en-US" sz="4800" b="1" dirty="0">
                <a:solidFill>
                  <a:schemeClr val="tx2"/>
                </a:solidFill>
              </a:rPr>
              <a:t>Public Accountancy Board</a:t>
            </a:r>
            <a:endParaRPr lang="en-US" b="1" dirty="0"/>
          </a:p>
        </p:txBody>
      </p:sp>
      <p:sp>
        <p:nvSpPr>
          <p:cNvPr id="6" name="Content Placeholder 5">
            <a:extLst>
              <a:ext uri="{FF2B5EF4-FFF2-40B4-BE49-F238E27FC236}">
                <a16:creationId xmlns:a16="http://schemas.microsoft.com/office/drawing/2014/main" id="{181C23B6-0FE3-2137-1352-0331E4814B41}"/>
              </a:ext>
            </a:extLst>
          </p:cNvPr>
          <p:cNvSpPr>
            <a:spLocks noGrp="1"/>
          </p:cNvSpPr>
          <p:nvPr>
            <p:ph sz="half" idx="2"/>
          </p:nvPr>
        </p:nvSpPr>
        <p:spPr>
          <a:xfrm>
            <a:off x="1097279" y="1934633"/>
            <a:ext cx="10058399" cy="4025901"/>
          </a:xfrm>
        </p:spPr>
        <p:txBody>
          <a:bodyPr>
            <a:noAutofit/>
          </a:bodyPr>
          <a:lstStyle/>
          <a:p>
            <a:r>
              <a:rPr lang="en-US" dirty="0"/>
              <a:t>Over the years the Board has acted on complaints from clients, from the Practice Monitoring Committee and from the Financial Services Commission. </a:t>
            </a:r>
          </a:p>
          <a:p>
            <a:r>
              <a:rPr lang="en-US" dirty="0"/>
              <a:t>This led to the removal of five registrants from the register of Public accountants and two cases of suspension from the register. </a:t>
            </a:r>
          </a:p>
          <a:p>
            <a:r>
              <a:rPr lang="en-US" dirty="0"/>
              <a:t>In four cases the Registrants were censured.</a:t>
            </a:r>
          </a:p>
        </p:txBody>
      </p:sp>
      <p:sp>
        <p:nvSpPr>
          <p:cNvPr id="3" name="Slide Number Placeholder 2">
            <a:extLst>
              <a:ext uri="{FF2B5EF4-FFF2-40B4-BE49-F238E27FC236}">
                <a16:creationId xmlns:a16="http://schemas.microsoft.com/office/drawing/2014/main" id="{E7A8F9D3-0227-3FEC-1076-5E45512C0AE9}"/>
              </a:ext>
            </a:extLst>
          </p:cNvPr>
          <p:cNvSpPr>
            <a:spLocks noGrp="1"/>
          </p:cNvSpPr>
          <p:nvPr>
            <p:ph type="sldNum" sz="quarter" idx="12"/>
          </p:nvPr>
        </p:nvSpPr>
        <p:spPr/>
        <p:txBody>
          <a:bodyPr/>
          <a:lstStyle/>
          <a:p>
            <a:fld id="{73A5FF79-BCF4-450B-BB85-95FE3FA43B7E}" type="slidenum">
              <a:rPr lang="en-US" smtClean="0"/>
              <a:t>16</a:t>
            </a:fld>
            <a:endParaRPr lang="en-US"/>
          </a:p>
        </p:txBody>
      </p:sp>
    </p:spTree>
    <p:extLst>
      <p:ext uri="{BB962C8B-B14F-4D97-AF65-F5344CB8AC3E}">
        <p14:creationId xmlns:p14="http://schemas.microsoft.com/office/powerpoint/2010/main" val="3066812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Discipline</a:t>
            </a:r>
          </a:p>
        </p:txBody>
      </p:sp>
      <p:sp>
        <p:nvSpPr>
          <p:cNvPr id="5" name="Text Placeholder 4">
            <a:extLst>
              <a:ext uri="{FF2B5EF4-FFF2-40B4-BE49-F238E27FC236}">
                <a16:creationId xmlns:a16="http://schemas.microsoft.com/office/drawing/2014/main" id="{224434A7-DDFF-6C77-99C9-FB54DB815E05}"/>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BC7F1B48-6259-667E-4766-432B713AC8B2}"/>
              </a:ext>
            </a:extLst>
          </p:cNvPr>
          <p:cNvSpPr>
            <a:spLocks noGrp="1"/>
          </p:cNvSpPr>
          <p:nvPr>
            <p:ph sz="half" idx="2"/>
          </p:nvPr>
        </p:nvSpPr>
        <p:spPr/>
        <p:txBody>
          <a:bodyPr>
            <a:normAutofit/>
          </a:bodyPr>
          <a:lstStyle/>
          <a:p>
            <a:r>
              <a:rPr lang="en-US" dirty="0"/>
              <a:t>The Disciplinary process regarding registered  public accountants (Registrants) are powers of the Board to discipline registrants are set out in Part II of the is set out in Part II and Part III of the Public Accountancy Regulations 1970</a:t>
            </a:r>
          </a:p>
          <a:p>
            <a:r>
              <a:rPr lang="en-US" dirty="0"/>
              <a:t>The Disciplinary Committee of the PAB is a Quasi-Judicial body with the powers that that entails</a:t>
            </a:r>
          </a:p>
        </p:txBody>
      </p:sp>
      <p:sp>
        <p:nvSpPr>
          <p:cNvPr id="7" name="Text Placeholder 6">
            <a:extLst>
              <a:ext uri="{FF2B5EF4-FFF2-40B4-BE49-F238E27FC236}">
                <a16:creationId xmlns:a16="http://schemas.microsoft.com/office/drawing/2014/main" id="{235CA537-8502-8B0B-F846-EAE3C3E83112}"/>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A129F70F-0604-1123-233B-0E17F77741D8}"/>
              </a:ext>
            </a:extLst>
          </p:cNvPr>
          <p:cNvSpPr>
            <a:spLocks noGrp="1"/>
          </p:cNvSpPr>
          <p:nvPr>
            <p:ph sz="quarter" idx="4"/>
          </p:nvPr>
        </p:nvSpPr>
        <p:spPr/>
        <p:txBody>
          <a:bodyPr>
            <a:normAutofit/>
          </a:bodyPr>
          <a:lstStyle/>
          <a:p>
            <a:r>
              <a:rPr lang="en-US" dirty="0"/>
              <a:t>The powers of the Institute to take disciplinary action against a member or a student are set out in the Institute's bye-laws. </a:t>
            </a:r>
          </a:p>
          <a:p>
            <a:r>
              <a:rPr lang="en-US" dirty="0"/>
              <a:t>The process is set out in Bye-Laws 81 to 95 and involves the Disciplinary Committee which unlike the PAB Disciplinary Committee is not a Quasi-Judicial body.</a:t>
            </a:r>
          </a:p>
        </p:txBody>
      </p:sp>
      <p:cxnSp>
        <p:nvCxnSpPr>
          <p:cNvPr id="9" name="Straight Connector 8">
            <a:extLst>
              <a:ext uri="{FF2B5EF4-FFF2-40B4-BE49-F238E27FC236}">
                <a16:creationId xmlns:a16="http://schemas.microsoft.com/office/drawing/2014/main" id="{F65543E4-9D00-10DE-280B-E45823243407}"/>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6C629A2B-EA6B-0B74-107B-44FC7BA1C48B}"/>
              </a:ext>
            </a:extLst>
          </p:cNvPr>
          <p:cNvSpPr>
            <a:spLocks noGrp="1"/>
          </p:cNvSpPr>
          <p:nvPr>
            <p:ph type="sldNum" sz="quarter" idx="12"/>
          </p:nvPr>
        </p:nvSpPr>
        <p:spPr/>
        <p:txBody>
          <a:bodyPr/>
          <a:lstStyle/>
          <a:p>
            <a:fld id="{73A5FF79-BCF4-450B-BB85-95FE3FA43B7E}" type="slidenum">
              <a:rPr lang="en-US" smtClean="0"/>
              <a:t>17</a:t>
            </a:fld>
            <a:endParaRPr lang="en-US"/>
          </a:p>
        </p:txBody>
      </p:sp>
    </p:spTree>
    <p:extLst>
      <p:ext uri="{BB962C8B-B14F-4D97-AF65-F5344CB8AC3E}">
        <p14:creationId xmlns:p14="http://schemas.microsoft.com/office/powerpoint/2010/main" val="167996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Appeals Against Disciplinary Action</a:t>
            </a:r>
          </a:p>
        </p:txBody>
      </p:sp>
      <p:sp>
        <p:nvSpPr>
          <p:cNvPr id="5" name="Text Placeholder 4">
            <a:extLst>
              <a:ext uri="{FF2B5EF4-FFF2-40B4-BE49-F238E27FC236}">
                <a16:creationId xmlns:a16="http://schemas.microsoft.com/office/drawing/2014/main" id="{B04B222C-1ACE-FA77-112B-AC6A0CF5B1B7}"/>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CC1ED230-B564-8E1C-EA49-1C8AC4E3E188}"/>
              </a:ext>
            </a:extLst>
          </p:cNvPr>
          <p:cNvSpPr>
            <a:spLocks noGrp="1"/>
          </p:cNvSpPr>
          <p:nvPr>
            <p:ph sz="half" idx="2"/>
          </p:nvPr>
        </p:nvSpPr>
        <p:spPr/>
        <p:txBody>
          <a:bodyPr>
            <a:normAutofit/>
          </a:bodyPr>
          <a:lstStyle/>
          <a:p>
            <a:r>
              <a:rPr lang="en-US" dirty="0"/>
              <a:t>Appeals are heard by the Court of Appeal (Section 14 of the Act)</a:t>
            </a:r>
          </a:p>
          <a:p>
            <a:r>
              <a:rPr lang="en-US" dirty="0"/>
              <a:t>So far there have been two cases that have been appealed.  </a:t>
            </a:r>
          </a:p>
          <a:p>
            <a:r>
              <a:rPr lang="en-US" dirty="0"/>
              <a:t>In one case the Court of Appeal upheld the decision of the Public Accountancy Board. </a:t>
            </a:r>
          </a:p>
          <a:p>
            <a:r>
              <a:rPr lang="en-US" b="1" dirty="0"/>
              <a:t>We are awaiting a ruling in the second case.  </a:t>
            </a:r>
          </a:p>
          <a:p>
            <a:r>
              <a:rPr lang="en-US" b="1" dirty="0"/>
              <a:t>The PAB is a Quasi-Judicial body with the powers that that entails</a:t>
            </a:r>
            <a:r>
              <a:rPr lang="en-US" dirty="0"/>
              <a:t>.</a:t>
            </a:r>
          </a:p>
        </p:txBody>
      </p:sp>
      <p:sp>
        <p:nvSpPr>
          <p:cNvPr id="7" name="Text Placeholder 6">
            <a:extLst>
              <a:ext uri="{FF2B5EF4-FFF2-40B4-BE49-F238E27FC236}">
                <a16:creationId xmlns:a16="http://schemas.microsoft.com/office/drawing/2014/main" id="{97A7380B-D925-9284-E642-4614FC6BD006}"/>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28780F05-A64B-757F-55BE-810CA47BEDFF}"/>
              </a:ext>
            </a:extLst>
          </p:cNvPr>
          <p:cNvSpPr>
            <a:spLocks noGrp="1"/>
          </p:cNvSpPr>
          <p:nvPr>
            <p:ph sz="quarter" idx="4"/>
          </p:nvPr>
        </p:nvSpPr>
        <p:spPr/>
        <p:txBody>
          <a:bodyPr>
            <a:normAutofit/>
          </a:bodyPr>
          <a:lstStyle/>
          <a:p>
            <a:r>
              <a:rPr lang="en-US" dirty="0"/>
              <a:t>Appeals are heard by the Appeals Committee which comprises members of Council who do not sit on either the Investigations or the Disciplinary Committee.</a:t>
            </a:r>
          </a:p>
        </p:txBody>
      </p:sp>
      <p:cxnSp>
        <p:nvCxnSpPr>
          <p:cNvPr id="9" name="Straight Connector 8">
            <a:extLst>
              <a:ext uri="{FF2B5EF4-FFF2-40B4-BE49-F238E27FC236}">
                <a16:creationId xmlns:a16="http://schemas.microsoft.com/office/drawing/2014/main" id="{11AA75A3-D709-B417-1598-6CEAEA0442E1}"/>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E56838C1-11B4-40CA-EF2F-C59B47F40469}"/>
              </a:ext>
            </a:extLst>
          </p:cNvPr>
          <p:cNvSpPr>
            <a:spLocks noGrp="1"/>
          </p:cNvSpPr>
          <p:nvPr>
            <p:ph type="sldNum" sz="quarter" idx="12"/>
          </p:nvPr>
        </p:nvSpPr>
        <p:spPr/>
        <p:txBody>
          <a:bodyPr/>
          <a:lstStyle/>
          <a:p>
            <a:fld id="{73A5FF79-BCF4-450B-BB85-95FE3FA43B7E}" type="slidenum">
              <a:rPr lang="en-US" smtClean="0"/>
              <a:t>18</a:t>
            </a:fld>
            <a:endParaRPr lang="en-US"/>
          </a:p>
        </p:txBody>
      </p:sp>
    </p:spTree>
    <p:extLst>
      <p:ext uri="{BB962C8B-B14F-4D97-AF65-F5344CB8AC3E}">
        <p14:creationId xmlns:p14="http://schemas.microsoft.com/office/powerpoint/2010/main" val="3304256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Refusal Of An Application For Registration</a:t>
            </a:r>
          </a:p>
        </p:txBody>
      </p:sp>
      <p:sp>
        <p:nvSpPr>
          <p:cNvPr id="5" name="Text Placeholder 4">
            <a:extLst>
              <a:ext uri="{FF2B5EF4-FFF2-40B4-BE49-F238E27FC236}">
                <a16:creationId xmlns:a16="http://schemas.microsoft.com/office/drawing/2014/main" id="{2235C3DB-5842-9F75-0C61-2E7596DE4DA6}"/>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2C2E74A2-EB2A-F41E-5FFA-77AC59982107}"/>
              </a:ext>
            </a:extLst>
          </p:cNvPr>
          <p:cNvSpPr>
            <a:spLocks noGrp="1"/>
          </p:cNvSpPr>
          <p:nvPr>
            <p:ph sz="half" idx="2"/>
          </p:nvPr>
        </p:nvSpPr>
        <p:spPr/>
        <p:txBody>
          <a:bodyPr/>
          <a:lstStyle/>
          <a:p>
            <a:r>
              <a:rPr lang="en-US" dirty="0"/>
              <a:t>Appeals are heard by the Court of Appeal (Section 14 of the Act)</a:t>
            </a:r>
          </a:p>
          <a:p>
            <a:r>
              <a:rPr lang="en-US" dirty="0"/>
              <a:t>There have been no appeals to date.</a:t>
            </a:r>
          </a:p>
        </p:txBody>
      </p:sp>
      <p:sp>
        <p:nvSpPr>
          <p:cNvPr id="7" name="Text Placeholder 6">
            <a:extLst>
              <a:ext uri="{FF2B5EF4-FFF2-40B4-BE49-F238E27FC236}">
                <a16:creationId xmlns:a16="http://schemas.microsoft.com/office/drawing/2014/main" id="{E547EFBF-7407-1257-D0C9-057DEB7DC01A}"/>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6ED4D57B-3B30-0F19-7A05-BF78D05C84E7}"/>
              </a:ext>
            </a:extLst>
          </p:cNvPr>
          <p:cNvSpPr>
            <a:spLocks noGrp="1"/>
          </p:cNvSpPr>
          <p:nvPr>
            <p:ph sz="quarter" idx="4"/>
          </p:nvPr>
        </p:nvSpPr>
        <p:spPr/>
        <p:txBody>
          <a:bodyPr/>
          <a:lstStyle/>
          <a:p>
            <a:endParaRPr lang="en-US"/>
          </a:p>
        </p:txBody>
      </p:sp>
      <p:cxnSp>
        <p:nvCxnSpPr>
          <p:cNvPr id="9" name="Straight Connector 8">
            <a:extLst>
              <a:ext uri="{FF2B5EF4-FFF2-40B4-BE49-F238E27FC236}">
                <a16:creationId xmlns:a16="http://schemas.microsoft.com/office/drawing/2014/main" id="{6DC20156-6764-2999-70E7-5B483C02F9D4}"/>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EA347B80-9848-7210-6B52-B80AF9BB2C48}"/>
              </a:ext>
            </a:extLst>
          </p:cNvPr>
          <p:cNvSpPr>
            <a:spLocks noGrp="1"/>
          </p:cNvSpPr>
          <p:nvPr>
            <p:ph type="sldNum" sz="quarter" idx="12"/>
          </p:nvPr>
        </p:nvSpPr>
        <p:spPr/>
        <p:txBody>
          <a:bodyPr/>
          <a:lstStyle/>
          <a:p>
            <a:fld id="{73A5FF79-BCF4-450B-BB85-95FE3FA43B7E}" type="slidenum">
              <a:rPr lang="en-US" smtClean="0"/>
              <a:t>19</a:t>
            </a:fld>
            <a:endParaRPr lang="en-US"/>
          </a:p>
        </p:txBody>
      </p:sp>
    </p:spTree>
    <p:extLst>
      <p:ext uri="{BB962C8B-B14F-4D97-AF65-F5344CB8AC3E}">
        <p14:creationId xmlns:p14="http://schemas.microsoft.com/office/powerpoint/2010/main" val="186976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chor="b"/>
          <a:lstStyle/>
          <a:p>
            <a:r>
              <a:rPr lang="en-US" b="1" dirty="0"/>
              <a:t>Type of Organization</a:t>
            </a:r>
          </a:p>
        </p:txBody>
      </p:sp>
      <p:sp>
        <p:nvSpPr>
          <p:cNvPr id="7" name="Text Placeholder 6">
            <a:extLst>
              <a:ext uri="{FF2B5EF4-FFF2-40B4-BE49-F238E27FC236}">
                <a16:creationId xmlns:a16="http://schemas.microsoft.com/office/drawing/2014/main" id="{193D696F-D5D5-CD88-A892-4C63D952B77D}"/>
              </a:ext>
            </a:extLst>
          </p:cNvPr>
          <p:cNvSpPr>
            <a:spLocks noGrp="1"/>
          </p:cNvSpPr>
          <p:nvPr>
            <p:ph type="body" idx="1"/>
          </p:nvPr>
        </p:nvSpPr>
        <p:spPr/>
        <p:txBody>
          <a:bodyPr/>
          <a:lstStyle/>
          <a:p>
            <a:r>
              <a:rPr lang="en-US" b="1" dirty="0"/>
              <a:t>PUBLIC ACCOUNTANCY BOARD</a:t>
            </a:r>
            <a:endParaRPr lang="en-US" dirty="0"/>
          </a:p>
        </p:txBody>
      </p:sp>
      <p:sp>
        <p:nvSpPr>
          <p:cNvPr id="3" name="Content Placeholder 2">
            <a:extLst>
              <a:ext uri="{FF2B5EF4-FFF2-40B4-BE49-F238E27FC236}">
                <a16:creationId xmlns:a16="http://schemas.microsoft.com/office/drawing/2014/main" id="{99B99510-6F7A-E5AF-8FFA-290224FD18AE}"/>
              </a:ext>
            </a:extLst>
          </p:cNvPr>
          <p:cNvSpPr>
            <a:spLocks noGrp="1"/>
          </p:cNvSpPr>
          <p:nvPr>
            <p:ph sz="half" idx="2"/>
          </p:nvPr>
        </p:nvSpPr>
        <p:spPr/>
        <p:txBody>
          <a:bodyPr>
            <a:normAutofit/>
          </a:bodyPr>
          <a:lstStyle/>
          <a:p>
            <a:pPr marL="0" indent="0">
              <a:buNone/>
            </a:pPr>
            <a:r>
              <a:rPr lang="en-US" dirty="0"/>
              <a:t>The Public Accountancy Board is statutory body which was created by the Public Accountancy Act 1968 and came into effect on July 6, 1970.</a:t>
            </a:r>
          </a:p>
        </p:txBody>
      </p:sp>
      <p:sp>
        <p:nvSpPr>
          <p:cNvPr id="8" name="Text Placeholder 7">
            <a:extLst>
              <a:ext uri="{FF2B5EF4-FFF2-40B4-BE49-F238E27FC236}">
                <a16:creationId xmlns:a16="http://schemas.microsoft.com/office/drawing/2014/main" id="{CB5F888B-CBB8-00A8-DE98-EC2BDA6CCB09}"/>
              </a:ext>
            </a:extLst>
          </p:cNvPr>
          <p:cNvSpPr>
            <a:spLocks noGrp="1"/>
          </p:cNvSpPr>
          <p:nvPr>
            <p:ph type="body" sz="quarter" idx="3"/>
          </p:nvPr>
        </p:nvSpPr>
        <p:spPr/>
        <p:txBody>
          <a:bodyPr/>
          <a:lstStyle/>
          <a:p>
            <a:r>
              <a:rPr lang="en-US" b="1" dirty="0"/>
              <a:t>INSTITUTE OF CHARTERED ACCOUNTANTS OF JAMAICA</a:t>
            </a:r>
          </a:p>
        </p:txBody>
      </p:sp>
      <p:sp>
        <p:nvSpPr>
          <p:cNvPr id="9" name="Content Placeholder 8">
            <a:extLst>
              <a:ext uri="{FF2B5EF4-FFF2-40B4-BE49-F238E27FC236}">
                <a16:creationId xmlns:a16="http://schemas.microsoft.com/office/drawing/2014/main" id="{D6EE2DB6-3538-BEB7-3897-EA3DA314583A}"/>
              </a:ext>
            </a:extLst>
          </p:cNvPr>
          <p:cNvSpPr>
            <a:spLocks noGrp="1"/>
          </p:cNvSpPr>
          <p:nvPr>
            <p:ph sz="quarter" idx="4"/>
          </p:nvPr>
        </p:nvSpPr>
        <p:spPr/>
        <p:txBody>
          <a:bodyPr/>
          <a:lstStyle/>
          <a:p>
            <a:pPr marL="0" indent="0">
              <a:buNone/>
            </a:pPr>
            <a:r>
              <a:rPr lang="en-US" dirty="0"/>
              <a:t>The Institute of Chartered accountants of Jamaica is membership organization.</a:t>
            </a:r>
          </a:p>
          <a:p>
            <a:pPr marL="0" indent="0">
              <a:buNone/>
            </a:pPr>
            <a:r>
              <a:rPr lang="en-US" dirty="0"/>
              <a:t>It was incorporated by the Public Accountancy Act 1968 which came into effect on July 6, 1970.</a:t>
            </a:r>
          </a:p>
        </p:txBody>
      </p:sp>
      <p:cxnSp>
        <p:nvCxnSpPr>
          <p:cNvPr id="10" name="Straight Connector 9">
            <a:extLst>
              <a:ext uri="{FF2B5EF4-FFF2-40B4-BE49-F238E27FC236}">
                <a16:creationId xmlns:a16="http://schemas.microsoft.com/office/drawing/2014/main" id="{2C211D6B-50B7-E1CB-17E4-A607E6F968C1}"/>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1" name="Slide Number Placeholder 10">
            <a:extLst>
              <a:ext uri="{FF2B5EF4-FFF2-40B4-BE49-F238E27FC236}">
                <a16:creationId xmlns:a16="http://schemas.microsoft.com/office/drawing/2014/main" id="{EC9A96FA-1505-053A-DDDF-D6EF15C41EF3}"/>
              </a:ext>
            </a:extLst>
          </p:cNvPr>
          <p:cNvSpPr>
            <a:spLocks noGrp="1"/>
          </p:cNvSpPr>
          <p:nvPr>
            <p:ph type="sldNum" sz="quarter" idx="12"/>
          </p:nvPr>
        </p:nvSpPr>
        <p:spPr/>
        <p:txBody>
          <a:bodyPr/>
          <a:lstStyle/>
          <a:p>
            <a:fld id="{73A5FF79-BCF4-450B-BB85-95FE3FA43B7E}" type="slidenum">
              <a:rPr lang="en-US" smtClean="0"/>
              <a:t>2</a:t>
            </a:fld>
            <a:endParaRPr lang="en-US"/>
          </a:p>
        </p:txBody>
      </p:sp>
    </p:spTree>
    <p:extLst>
      <p:ext uri="{BB962C8B-B14F-4D97-AF65-F5344CB8AC3E}">
        <p14:creationId xmlns:p14="http://schemas.microsoft.com/office/powerpoint/2010/main" val="2418717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ormAutofit/>
          </a:bodyPr>
          <a:lstStyle/>
          <a:p>
            <a:r>
              <a:rPr lang="en-US" sz="4400" b="1" dirty="0"/>
              <a:t>Monitoring Of Work Of </a:t>
            </a:r>
            <a:r>
              <a:rPr lang="en-US" sz="4400" b="1" dirty="0" err="1"/>
              <a:t>Practising</a:t>
            </a:r>
            <a:r>
              <a:rPr lang="en-US" sz="4400" b="1" dirty="0"/>
              <a:t> Accountants</a:t>
            </a:r>
          </a:p>
        </p:txBody>
      </p:sp>
      <p:sp>
        <p:nvSpPr>
          <p:cNvPr id="5" name="Text Placeholder 4">
            <a:extLst>
              <a:ext uri="{FF2B5EF4-FFF2-40B4-BE49-F238E27FC236}">
                <a16:creationId xmlns:a16="http://schemas.microsoft.com/office/drawing/2014/main" id="{19C7BE19-DB0D-5E03-8BE4-69485184D020}"/>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9B0488FD-0565-403B-0640-C2485AC81463}"/>
              </a:ext>
            </a:extLst>
          </p:cNvPr>
          <p:cNvSpPr>
            <a:spLocks noGrp="1"/>
          </p:cNvSpPr>
          <p:nvPr>
            <p:ph sz="half" idx="2"/>
          </p:nvPr>
        </p:nvSpPr>
        <p:spPr/>
        <p:txBody>
          <a:bodyPr/>
          <a:lstStyle/>
          <a:p>
            <a:pPr marL="0" indent="0">
              <a:buNone/>
            </a:pPr>
            <a:r>
              <a:rPr lang="en-US" dirty="0"/>
              <a:t>This is done by ACCA on behalf of the Board and the Institute.</a:t>
            </a:r>
          </a:p>
          <a:p>
            <a:pPr marL="0" indent="0">
              <a:buNone/>
            </a:pPr>
            <a:r>
              <a:rPr lang="en-US" dirty="0"/>
              <a:t>The Board currently absorbs seventy (70) per cent of the cost.</a:t>
            </a:r>
          </a:p>
        </p:txBody>
      </p:sp>
      <p:sp>
        <p:nvSpPr>
          <p:cNvPr id="7" name="Text Placeholder 6">
            <a:extLst>
              <a:ext uri="{FF2B5EF4-FFF2-40B4-BE49-F238E27FC236}">
                <a16:creationId xmlns:a16="http://schemas.microsoft.com/office/drawing/2014/main" id="{E28B1D23-DCBB-2D68-0198-061E0B52F675}"/>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6EA18F3F-8FC9-3A10-D70A-336E36163994}"/>
              </a:ext>
            </a:extLst>
          </p:cNvPr>
          <p:cNvSpPr>
            <a:spLocks noGrp="1"/>
          </p:cNvSpPr>
          <p:nvPr>
            <p:ph sz="quarter" idx="4"/>
          </p:nvPr>
        </p:nvSpPr>
        <p:spPr/>
        <p:txBody>
          <a:bodyPr/>
          <a:lstStyle/>
          <a:p>
            <a:r>
              <a:rPr lang="en-US" dirty="0"/>
              <a:t>This is done by ACCA on behalf of the PAB and ICAJ.</a:t>
            </a:r>
          </a:p>
          <a:p>
            <a:r>
              <a:rPr lang="en-US" dirty="0"/>
              <a:t>The Institute currently absorbs thirty (30) percent of the cost.</a:t>
            </a:r>
          </a:p>
        </p:txBody>
      </p:sp>
      <p:cxnSp>
        <p:nvCxnSpPr>
          <p:cNvPr id="9" name="Straight Connector 8">
            <a:extLst>
              <a:ext uri="{FF2B5EF4-FFF2-40B4-BE49-F238E27FC236}">
                <a16:creationId xmlns:a16="http://schemas.microsoft.com/office/drawing/2014/main" id="{17CFE4AB-52CE-C327-1E2E-561AF14144A7}"/>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B90F0CE4-F93B-8568-DA8D-C9FC2A3B5B0C}"/>
              </a:ext>
            </a:extLst>
          </p:cNvPr>
          <p:cNvSpPr>
            <a:spLocks noGrp="1"/>
          </p:cNvSpPr>
          <p:nvPr>
            <p:ph type="sldNum" sz="quarter" idx="12"/>
          </p:nvPr>
        </p:nvSpPr>
        <p:spPr/>
        <p:txBody>
          <a:bodyPr/>
          <a:lstStyle/>
          <a:p>
            <a:fld id="{73A5FF79-BCF4-450B-BB85-95FE3FA43B7E}" type="slidenum">
              <a:rPr lang="en-US" smtClean="0"/>
              <a:t>20</a:t>
            </a:fld>
            <a:endParaRPr lang="en-US"/>
          </a:p>
        </p:txBody>
      </p:sp>
    </p:spTree>
    <p:extLst>
      <p:ext uri="{BB962C8B-B14F-4D97-AF65-F5344CB8AC3E}">
        <p14:creationId xmlns:p14="http://schemas.microsoft.com/office/powerpoint/2010/main" val="1194054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a:xfrm>
            <a:off x="1097280" y="286603"/>
            <a:ext cx="10058400" cy="2616617"/>
          </a:xfrm>
        </p:spPr>
        <p:txBody>
          <a:bodyPr>
            <a:normAutofit/>
          </a:bodyPr>
          <a:lstStyle/>
          <a:p>
            <a:r>
              <a:rPr lang="en-US" b="1" dirty="0"/>
              <a:t>Inspection Of </a:t>
            </a:r>
            <a:r>
              <a:rPr lang="en-US" b="1" dirty="0" err="1"/>
              <a:t>Practising</a:t>
            </a:r>
            <a:r>
              <a:rPr lang="en-US" b="1" dirty="0"/>
              <a:t> Accountants</a:t>
            </a:r>
            <a:br>
              <a:rPr lang="en-US" b="1" dirty="0"/>
            </a:br>
            <a:r>
              <a:rPr lang="en-US" sz="2800" b="1" dirty="0"/>
              <a:t>to ensure that they meet the requirements of including POCA AML legislation, Terrorism Prevention legislation, and the Financial Action Task Force (FATF).</a:t>
            </a:r>
            <a:endParaRPr lang="en-US" b="1" dirty="0"/>
          </a:p>
        </p:txBody>
      </p:sp>
      <p:sp>
        <p:nvSpPr>
          <p:cNvPr id="5" name="Text Placeholder 4">
            <a:extLst>
              <a:ext uri="{FF2B5EF4-FFF2-40B4-BE49-F238E27FC236}">
                <a16:creationId xmlns:a16="http://schemas.microsoft.com/office/drawing/2014/main" id="{67B7D31A-487A-6F80-D315-AFFF1B539E79}"/>
              </a:ext>
            </a:extLst>
          </p:cNvPr>
          <p:cNvSpPr>
            <a:spLocks noGrp="1"/>
          </p:cNvSpPr>
          <p:nvPr>
            <p:ph type="body" idx="1"/>
          </p:nvPr>
        </p:nvSpPr>
        <p:spPr>
          <a:xfrm>
            <a:off x="1097280" y="3034772"/>
            <a:ext cx="4937760" cy="736282"/>
          </a:xfrm>
        </p:spPr>
        <p:txBody>
          <a:bodyPr/>
          <a:lstStyle/>
          <a:p>
            <a:r>
              <a:rPr lang="en-US" b="1" dirty="0"/>
              <a:t>PUBLIC ACCOUNTANCY BOARD</a:t>
            </a:r>
          </a:p>
        </p:txBody>
      </p:sp>
      <p:sp>
        <p:nvSpPr>
          <p:cNvPr id="6" name="Content Placeholder 5">
            <a:extLst>
              <a:ext uri="{FF2B5EF4-FFF2-40B4-BE49-F238E27FC236}">
                <a16:creationId xmlns:a16="http://schemas.microsoft.com/office/drawing/2014/main" id="{3E7C1920-49BB-AC45-1285-72A20158D85E}"/>
              </a:ext>
            </a:extLst>
          </p:cNvPr>
          <p:cNvSpPr>
            <a:spLocks noGrp="1"/>
          </p:cNvSpPr>
          <p:nvPr>
            <p:ph sz="half" idx="2"/>
          </p:nvPr>
        </p:nvSpPr>
        <p:spPr>
          <a:xfrm>
            <a:off x="1097280" y="3802380"/>
            <a:ext cx="4937760" cy="2158154"/>
          </a:xfrm>
        </p:spPr>
        <p:txBody>
          <a:bodyPr/>
          <a:lstStyle/>
          <a:p>
            <a:r>
              <a:rPr lang="en-US" dirty="0"/>
              <a:t>This is done by PAB Inspectors</a:t>
            </a:r>
          </a:p>
        </p:txBody>
      </p:sp>
      <p:sp>
        <p:nvSpPr>
          <p:cNvPr id="7" name="Text Placeholder 6">
            <a:extLst>
              <a:ext uri="{FF2B5EF4-FFF2-40B4-BE49-F238E27FC236}">
                <a16:creationId xmlns:a16="http://schemas.microsoft.com/office/drawing/2014/main" id="{867C467A-2F65-F4F8-36EA-36D3A6A227C7}"/>
              </a:ext>
            </a:extLst>
          </p:cNvPr>
          <p:cNvSpPr>
            <a:spLocks noGrp="1"/>
          </p:cNvSpPr>
          <p:nvPr>
            <p:ph type="body" sz="quarter" idx="3"/>
          </p:nvPr>
        </p:nvSpPr>
        <p:spPr>
          <a:xfrm>
            <a:off x="6217920" y="3034772"/>
            <a:ext cx="4937760" cy="736282"/>
          </a:xfrm>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1B29ECEB-1990-D7A9-4FDB-4D5EE12F9F53}"/>
              </a:ext>
            </a:extLst>
          </p:cNvPr>
          <p:cNvSpPr>
            <a:spLocks noGrp="1"/>
          </p:cNvSpPr>
          <p:nvPr>
            <p:ph sz="quarter" idx="4"/>
          </p:nvPr>
        </p:nvSpPr>
        <p:spPr>
          <a:xfrm>
            <a:off x="6217920" y="3802380"/>
            <a:ext cx="4937760" cy="2158154"/>
          </a:xfrm>
        </p:spPr>
        <p:txBody>
          <a:bodyPr/>
          <a:lstStyle/>
          <a:p>
            <a:r>
              <a:rPr lang="en-US" dirty="0"/>
              <a:t>This is not done by the ICAJ</a:t>
            </a:r>
          </a:p>
        </p:txBody>
      </p:sp>
      <p:cxnSp>
        <p:nvCxnSpPr>
          <p:cNvPr id="9" name="Straight Connector 8">
            <a:extLst>
              <a:ext uri="{FF2B5EF4-FFF2-40B4-BE49-F238E27FC236}">
                <a16:creationId xmlns:a16="http://schemas.microsoft.com/office/drawing/2014/main" id="{DF25C734-4C52-4FDA-92B9-696A06ACBBDA}"/>
              </a:ext>
            </a:extLst>
          </p:cNvPr>
          <p:cNvCxnSpPr>
            <a:cxnSpLocks/>
          </p:cNvCxnSpPr>
          <p:nvPr/>
        </p:nvCxnSpPr>
        <p:spPr>
          <a:xfrm>
            <a:off x="6096000" y="3034772"/>
            <a:ext cx="0" cy="3004078"/>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9E2D3AB4-09C8-2E97-8C09-4DB07ED883E7}"/>
              </a:ext>
            </a:extLst>
          </p:cNvPr>
          <p:cNvSpPr>
            <a:spLocks noGrp="1"/>
          </p:cNvSpPr>
          <p:nvPr>
            <p:ph type="sldNum" sz="quarter" idx="12"/>
          </p:nvPr>
        </p:nvSpPr>
        <p:spPr/>
        <p:txBody>
          <a:bodyPr/>
          <a:lstStyle/>
          <a:p>
            <a:fld id="{73A5FF79-BCF4-450B-BB85-95FE3FA43B7E}" type="slidenum">
              <a:rPr lang="en-US" smtClean="0"/>
              <a:t>21</a:t>
            </a:fld>
            <a:endParaRPr lang="en-US"/>
          </a:p>
        </p:txBody>
      </p:sp>
    </p:spTree>
    <p:extLst>
      <p:ext uri="{BB962C8B-B14F-4D97-AF65-F5344CB8AC3E}">
        <p14:creationId xmlns:p14="http://schemas.microsoft.com/office/powerpoint/2010/main" val="39668854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Funding</a:t>
            </a:r>
          </a:p>
        </p:txBody>
      </p:sp>
      <p:sp>
        <p:nvSpPr>
          <p:cNvPr id="5" name="Text Placeholder 4">
            <a:extLst>
              <a:ext uri="{FF2B5EF4-FFF2-40B4-BE49-F238E27FC236}">
                <a16:creationId xmlns:a16="http://schemas.microsoft.com/office/drawing/2014/main" id="{60559859-7713-A886-0CC3-B3AB9204152C}"/>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0438D0B9-39B6-AA98-AE71-3EB65741EB68}"/>
              </a:ext>
            </a:extLst>
          </p:cNvPr>
          <p:cNvSpPr>
            <a:spLocks noGrp="1"/>
          </p:cNvSpPr>
          <p:nvPr>
            <p:ph sz="half" idx="2"/>
          </p:nvPr>
        </p:nvSpPr>
        <p:spPr/>
        <p:txBody>
          <a:bodyPr>
            <a:normAutofit/>
          </a:bodyPr>
          <a:lstStyle/>
          <a:p>
            <a:r>
              <a:rPr lang="en-US" dirty="0"/>
              <a:t>The PAB is funded by application fees, annual fees for a </a:t>
            </a:r>
            <a:r>
              <a:rPr lang="en-US" dirty="0" err="1"/>
              <a:t>practising</a:t>
            </a:r>
            <a:r>
              <a:rPr lang="en-US" dirty="0"/>
              <a:t> certificate and by funds raised through training and CPD activities.</a:t>
            </a:r>
          </a:p>
          <a:p>
            <a:r>
              <a:rPr lang="en-US" dirty="0"/>
              <a:t>The Government of Jamaica funds the POCA AML and the Terrorism Prevention inspection </a:t>
            </a:r>
            <a:r>
              <a:rPr lang="en-US" dirty="0" err="1"/>
              <a:t>programme</a:t>
            </a:r>
            <a:r>
              <a:rPr lang="en-US" dirty="0"/>
              <a:t>.</a:t>
            </a:r>
          </a:p>
        </p:txBody>
      </p:sp>
      <p:sp>
        <p:nvSpPr>
          <p:cNvPr id="7" name="Text Placeholder 6">
            <a:extLst>
              <a:ext uri="{FF2B5EF4-FFF2-40B4-BE49-F238E27FC236}">
                <a16:creationId xmlns:a16="http://schemas.microsoft.com/office/drawing/2014/main" id="{FE1A6B69-DE1E-E9A5-4F7F-57FCDB51FEB7}"/>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D7C3A401-D12E-8DB7-3372-77EB89BE7C58}"/>
              </a:ext>
            </a:extLst>
          </p:cNvPr>
          <p:cNvSpPr>
            <a:spLocks noGrp="1"/>
          </p:cNvSpPr>
          <p:nvPr>
            <p:ph sz="quarter" idx="4"/>
          </p:nvPr>
        </p:nvSpPr>
        <p:spPr/>
        <p:txBody>
          <a:bodyPr>
            <a:normAutofit/>
          </a:bodyPr>
          <a:lstStyle/>
          <a:p>
            <a:r>
              <a:rPr lang="en-US" dirty="0"/>
              <a:t>The Institute is funded by annual membership fees as well as fees charged for training, continuing professional development and other events.</a:t>
            </a:r>
          </a:p>
          <a:p>
            <a:endParaRPr lang="en-US" dirty="0"/>
          </a:p>
        </p:txBody>
      </p:sp>
      <p:cxnSp>
        <p:nvCxnSpPr>
          <p:cNvPr id="9" name="Straight Connector 8">
            <a:extLst>
              <a:ext uri="{FF2B5EF4-FFF2-40B4-BE49-F238E27FC236}">
                <a16:creationId xmlns:a16="http://schemas.microsoft.com/office/drawing/2014/main" id="{B6C86DF1-D228-402E-2CCF-0B4AE3574375}"/>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F5B18C11-1DD7-AC95-A9DD-F599B39F61DB}"/>
              </a:ext>
            </a:extLst>
          </p:cNvPr>
          <p:cNvSpPr>
            <a:spLocks noGrp="1"/>
          </p:cNvSpPr>
          <p:nvPr>
            <p:ph type="sldNum" sz="quarter" idx="12"/>
          </p:nvPr>
        </p:nvSpPr>
        <p:spPr/>
        <p:txBody>
          <a:bodyPr/>
          <a:lstStyle/>
          <a:p>
            <a:fld id="{73A5FF79-BCF4-450B-BB85-95FE3FA43B7E}" type="slidenum">
              <a:rPr lang="en-US" smtClean="0"/>
              <a:t>22</a:t>
            </a:fld>
            <a:endParaRPr lang="en-US"/>
          </a:p>
        </p:txBody>
      </p:sp>
    </p:spTree>
    <p:extLst>
      <p:ext uri="{BB962C8B-B14F-4D97-AF65-F5344CB8AC3E}">
        <p14:creationId xmlns:p14="http://schemas.microsoft.com/office/powerpoint/2010/main" val="2081907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ormAutofit/>
          </a:bodyPr>
          <a:lstStyle/>
          <a:p>
            <a:r>
              <a:rPr lang="en-US" sz="4400" b="1" dirty="0"/>
              <a:t>Annual Reports And Audited Financial Statements</a:t>
            </a:r>
          </a:p>
        </p:txBody>
      </p:sp>
      <p:sp>
        <p:nvSpPr>
          <p:cNvPr id="5" name="Text Placeholder 4">
            <a:extLst>
              <a:ext uri="{FF2B5EF4-FFF2-40B4-BE49-F238E27FC236}">
                <a16:creationId xmlns:a16="http://schemas.microsoft.com/office/drawing/2014/main" id="{ED6D2259-43F3-9D6D-BB27-599B4465DF59}"/>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5FD11F5B-EED1-DD71-954A-F28AB6DC0C68}"/>
              </a:ext>
            </a:extLst>
          </p:cNvPr>
          <p:cNvSpPr>
            <a:spLocks noGrp="1"/>
          </p:cNvSpPr>
          <p:nvPr>
            <p:ph sz="half" idx="2"/>
          </p:nvPr>
        </p:nvSpPr>
        <p:spPr/>
        <p:txBody>
          <a:bodyPr/>
          <a:lstStyle/>
          <a:p>
            <a:r>
              <a:rPr lang="en-US" dirty="0"/>
              <a:t>These are reviewed by the Cabinet and approved by Parliament. </a:t>
            </a:r>
          </a:p>
          <a:p>
            <a:r>
              <a:rPr lang="en-US" dirty="0"/>
              <a:t>Once approved by Parliament they are posted on the Board's website.</a:t>
            </a:r>
          </a:p>
        </p:txBody>
      </p:sp>
      <p:sp>
        <p:nvSpPr>
          <p:cNvPr id="7" name="Text Placeholder 6">
            <a:extLst>
              <a:ext uri="{FF2B5EF4-FFF2-40B4-BE49-F238E27FC236}">
                <a16:creationId xmlns:a16="http://schemas.microsoft.com/office/drawing/2014/main" id="{00784A8F-2FE8-589F-A8AB-4755959ECAFA}"/>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38CB1C25-814B-781C-003C-F8FB5DDBDE7D}"/>
              </a:ext>
            </a:extLst>
          </p:cNvPr>
          <p:cNvSpPr>
            <a:spLocks noGrp="1"/>
          </p:cNvSpPr>
          <p:nvPr>
            <p:ph sz="quarter" idx="4"/>
          </p:nvPr>
        </p:nvSpPr>
        <p:spPr/>
        <p:txBody>
          <a:bodyPr/>
          <a:lstStyle/>
          <a:p>
            <a:r>
              <a:rPr lang="en-US" dirty="0"/>
              <a:t>These are subject to approval by the membership at the Institute's Annual General Meeting.</a:t>
            </a:r>
          </a:p>
        </p:txBody>
      </p:sp>
      <p:cxnSp>
        <p:nvCxnSpPr>
          <p:cNvPr id="9" name="Straight Connector 8">
            <a:extLst>
              <a:ext uri="{FF2B5EF4-FFF2-40B4-BE49-F238E27FC236}">
                <a16:creationId xmlns:a16="http://schemas.microsoft.com/office/drawing/2014/main" id="{68CF5FFC-7A9D-92D5-DF47-02AF5633B558}"/>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8B5F52E7-8F83-F1F7-8EB3-62263700EB99}"/>
              </a:ext>
            </a:extLst>
          </p:cNvPr>
          <p:cNvSpPr>
            <a:spLocks noGrp="1"/>
          </p:cNvSpPr>
          <p:nvPr>
            <p:ph type="sldNum" sz="quarter" idx="12"/>
          </p:nvPr>
        </p:nvSpPr>
        <p:spPr/>
        <p:txBody>
          <a:bodyPr/>
          <a:lstStyle/>
          <a:p>
            <a:fld id="{73A5FF79-BCF4-450B-BB85-95FE3FA43B7E}" type="slidenum">
              <a:rPr lang="en-US" smtClean="0"/>
              <a:t>23</a:t>
            </a:fld>
            <a:endParaRPr lang="en-US"/>
          </a:p>
        </p:txBody>
      </p:sp>
    </p:spTree>
    <p:extLst>
      <p:ext uri="{BB962C8B-B14F-4D97-AF65-F5344CB8AC3E}">
        <p14:creationId xmlns:p14="http://schemas.microsoft.com/office/powerpoint/2010/main" val="31008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86E8A-C9B4-3C08-D4A0-5A9F93EFD52D}"/>
              </a:ext>
            </a:extLst>
          </p:cNvPr>
          <p:cNvSpPr>
            <a:spLocks noGrp="1"/>
          </p:cNvSpPr>
          <p:nvPr>
            <p:ph type="title"/>
          </p:nvPr>
        </p:nvSpPr>
        <p:spPr/>
        <p:txBody>
          <a:bodyPr/>
          <a:lstStyle/>
          <a:p>
            <a:r>
              <a:rPr lang="en-US" b="1" dirty="0"/>
              <a:t>Committees</a:t>
            </a:r>
          </a:p>
        </p:txBody>
      </p:sp>
      <p:sp>
        <p:nvSpPr>
          <p:cNvPr id="5" name="Text Placeholder 4">
            <a:extLst>
              <a:ext uri="{FF2B5EF4-FFF2-40B4-BE49-F238E27FC236}">
                <a16:creationId xmlns:a16="http://schemas.microsoft.com/office/drawing/2014/main" id="{845A4C42-2DD3-B902-92A1-DD6BA22BA0F2}"/>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A69F7DF7-0D61-1A42-2597-378850394C62}"/>
              </a:ext>
            </a:extLst>
          </p:cNvPr>
          <p:cNvSpPr>
            <a:spLocks noGrp="1"/>
          </p:cNvSpPr>
          <p:nvPr>
            <p:ph sz="half" idx="2"/>
          </p:nvPr>
        </p:nvSpPr>
        <p:spPr/>
        <p:txBody>
          <a:bodyPr>
            <a:normAutofit/>
          </a:bodyPr>
          <a:lstStyle/>
          <a:p>
            <a:r>
              <a:rPr lang="en-US" dirty="0"/>
              <a:t>The PAB has the following Committees:</a:t>
            </a:r>
          </a:p>
          <a:p>
            <a:r>
              <a:rPr lang="en-US" dirty="0"/>
              <a:t>Applications, Audit, Disciplinary, HR, Investigations, Public Relations, and Practice Monitoring</a:t>
            </a:r>
          </a:p>
        </p:txBody>
      </p:sp>
      <p:sp>
        <p:nvSpPr>
          <p:cNvPr id="7" name="Text Placeholder 6">
            <a:extLst>
              <a:ext uri="{FF2B5EF4-FFF2-40B4-BE49-F238E27FC236}">
                <a16:creationId xmlns:a16="http://schemas.microsoft.com/office/drawing/2014/main" id="{AFBA89F5-E530-6D3A-4DC0-0C08A11A36CA}"/>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88FCCE84-B979-6ABB-E93F-050A5205E710}"/>
              </a:ext>
            </a:extLst>
          </p:cNvPr>
          <p:cNvSpPr>
            <a:spLocks noGrp="1"/>
          </p:cNvSpPr>
          <p:nvPr>
            <p:ph sz="quarter" idx="4"/>
          </p:nvPr>
        </p:nvSpPr>
        <p:spPr/>
        <p:txBody>
          <a:bodyPr>
            <a:normAutofit/>
          </a:bodyPr>
          <a:lstStyle/>
          <a:p>
            <a:r>
              <a:rPr lang="en-US" dirty="0"/>
              <a:t>The Institute has the following Committees:</a:t>
            </a:r>
          </a:p>
          <a:p>
            <a:r>
              <a:rPr lang="en-US" dirty="0"/>
              <a:t>Membership, Student Affairs, Taxation, Legislation Review, Future of the Profession, PR and Marketing, Finance, Audit Practice, Investigation, Disciplinary, CPD. Accounting Standards, Publications, Information and Communication Technology, Bye-Laws and Handbook, Professional Accountants in Business and an Appeals Committee.</a:t>
            </a:r>
          </a:p>
        </p:txBody>
      </p:sp>
      <p:cxnSp>
        <p:nvCxnSpPr>
          <p:cNvPr id="9" name="Straight Connector 8">
            <a:extLst>
              <a:ext uri="{FF2B5EF4-FFF2-40B4-BE49-F238E27FC236}">
                <a16:creationId xmlns:a16="http://schemas.microsoft.com/office/drawing/2014/main" id="{F0D13FB8-A565-EA2C-DD4F-3B2FDE75E757}"/>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9DFEEF4A-BF3B-CD3B-1ADC-616E65C40BCE}"/>
              </a:ext>
            </a:extLst>
          </p:cNvPr>
          <p:cNvSpPr>
            <a:spLocks noGrp="1"/>
          </p:cNvSpPr>
          <p:nvPr>
            <p:ph type="sldNum" sz="quarter" idx="12"/>
          </p:nvPr>
        </p:nvSpPr>
        <p:spPr/>
        <p:txBody>
          <a:bodyPr/>
          <a:lstStyle/>
          <a:p>
            <a:fld id="{73A5FF79-BCF4-450B-BB85-95FE3FA43B7E}" type="slidenum">
              <a:rPr lang="en-US" smtClean="0"/>
              <a:t>24</a:t>
            </a:fld>
            <a:endParaRPr lang="en-US"/>
          </a:p>
        </p:txBody>
      </p:sp>
    </p:spTree>
    <p:extLst>
      <p:ext uri="{BB962C8B-B14F-4D97-AF65-F5344CB8AC3E}">
        <p14:creationId xmlns:p14="http://schemas.microsoft.com/office/powerpoint/2010/main" val="15803102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E83AC-3105-CF15-8204-41486DCD80AA}"/>
              </a:ext>
            </a:extLst>
          </p:cNvPr>
          <p:cNvSpPr>
            <a:spLocks noGrp="1"/>
          </p:cNvSpPr>
          <p:nvPr>
            <p:ph type="title"/>
          </p:nvPr>
        </p:nvSpPr>
        <p:spPr/>
        <p:txBody>
          <a:bodyPr/>
          <a:lstStyle/>
          <a:p>
            <a:r>
              <a:rPr lang="en-US" b="1" dirty="0"/>
              <a:t>IFAC</a:t>
            </a:r>
          </a:p>
        </p:txBody>
      </p:sp>
      <p:sp>
        <p:nvSpPr>
          <p:cNvPr id="5" name="Text Placeholder 4">
            <a:extLst>
              <a:ext uri="{FF2B5EF4-FFF2-40B4-BE49-F238E27FC236}">
                <a16:creationId xmlns:a16="http://schemas.microsoft.com/office/drawing/2014/main" id="{FE1F47BD-82FF-CBD8-D01F-52AF3B50918B}"/>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3EFF0C22-9E81-0CBA-112E-6C0C681A7ADB}"/>
              </a:ext>
            </a:extLst>
          </p:cNvPr>
          <p:cNvSpPr>
            <a:spLocks noGrp="1"/>
          </p:cNvSpPr>
          <p:nvPr>
            <p:ph sz="half" idx="2"/>
          </p:nvPr>
        </p:nvSpPr>
        <p:spPr/>
        <p:txBody>
          <a:bodyPr/>
          <a:lstStyle/>
          <a:p>
            <a:r>
              <a:rPr lang="en-US" dirty="0"/>
              <a:t>The PAB has adopted IFAC's Code for Ethics for Professional Accountants.</a:t>
            </a:r>
          </a:p>
          <a:p>
            <a:r>
              <a:rPr lang="en-US" dirty="0"/>
              <a:t>In this connection the PAB pays IFAC an annual license fee for the use of the Code.</a:t>
            </a:r>
          </a:p>
        </p:txBody>
      </p:sp>
      <p:sp>
        <p:nvSpPr>
          <p:cNvPr id="7" name="Text Placeholder 6">
            <a:extLst>
              <a:ext uri="{FF2B5EF4-FFF2-40B4-BE49-F238E27FC236}">
                <a16:creationId xmlns:a16="http://schemas.microsoft.com/office/drawing/2014/main" id="{5E8A8681-14E3-0BA3-4D3E-666E538E8AFC}"/>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8AAD96A4-98E2-6360-365B-5848A2620908}"/>
              </a:ext>
            </a:extLst>
          </p:cNvPr>
          <p:cNvSpPr>
            <a:spLocks noGrp="1"/>
          </p:cNvSpPr>
          <p:nvPr>
            <p:ph sz="quarter" idx="4"/>
          </p:nvPr>
        </p:nvSpPr>
        <p:spPr/>
        <p:txBody>
          <a:bodyPr/>
          <a:lstStyle/>
          <a:p>
            <a:r>
              <a:rPr lang="en-US" dirty="0"/>
              <a:t>The Institute is a member of IFAC.</a:t>
            </a:r>
          </a:p>
        </p:txBody>
      </p:sp>
      <p:cxnSp>
        <p:nvCxnSpPr>
          <p:cNvPr id="9" name="Straight Connector 8">
            <a:extLst>
              <a:ext uri="{FF2B5EF4-FFF2-40B4-BE49-F238E27FC236}">
                <a16:creationId xmlns:a16="http://schemas.microsoft.com/office/drawing/2014/main" id="{8BC8A6D4-0676-46AA-4305-1828BB63F9CD}"/>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A0FAE1C3-E4BE-E318-2F1F-15802FAC04A3}"/>
              </a:ext>
            </a:extLst>
          </p:cNvPr>
          <p:cNvSpPr>
            <a:spLocks noGrp="1"/>
          </p:cNvSpPr>
          <p:nvPr>
            <p:ph type="sldNum" sz="quarter" idx="12"/>
          </p:nvPr>
        </p:nvSpPr>
        <p:spPr/>
        <p:txBody>
          <a:bodyPr/>
          <a:lstStyle/>
          <a:p>
            <a:fld id="{73A5FF79-BCF4-450B-BB85-95FE3FA43B7E}" type="slidenum">
              <a:rPr lang="en-US" smtClean="0"/>
              <a:t>25</a:t>
            </a:fld>
            <a:endParaRPr lang="en-US"/>
          </a:p>
        </p:txBody>
      </p:sp>
    </p:spTree>
    <p:extLst>
      <p:ext uri="{BB962C8B-B14F-4D97-AF65-F5344CB8AC3E}">
        <p14:creationId xmlns:p14="http://schemas.microsoft.com/office/powerpoint/2010/main" val="33218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chor="b"/>
          <a:lstStyle/>
          <a:p>
            <a:r>
              <a:rPr lang="en-US" b="1" dirty="0"/>
              <a:t>Role &amp; Functions</a:t>
            </a:r>
          </a:p>
        </p:txBody>
      </p:sp>
      <p:sp>
        <p:nvSpPr>
          <p:cNvPr id="5" name="Text Placeholder 4">
            <a:extLst>
              <a:ext uri="{FF2B5EF4-FFF2-40B4-BE49-F238E27FC236}">
                <a16:creationId xmlns:a16="http://schemas.microsoft.com/office/drawing/2014/main" id="{0741AF64-9B36-F982-F7FA-F2EFEDB59728}"/>
              </a:ext>
            </a:extLst>
          </p:cNvPr>
          <p:cNvSpPr>
            <a:spLocks noGrp="1"/>
          </p:cNvSpPr>
          <p:nvPr>
            <p:ph type="body" idx="1"/>
          </p:nvPr>
        </p:nvSpPr>
        <p:spPr/>
        <p:txBody>
          <a:bodyPr/>
          <a:lstStyle/>
          <a:p>
            <a:r>
              <a:rPr lang="en-US" b="1" dirty="0"/>
              <a:t>PUBLIC ACCOUNTANCY BOARD</a:t>
            </a:r>
          </a:p>
        </p:txBody>
      </p:sp>
      <p:sp>
        <p:nvSpPr>
          <p:cNvPr id="3" name="Content Placeholder 2">
            <a:extLst>
              <a:ext uri="{FF2B5EF4-FFF2-40B4-BE49-F238E27FC236}">
                <a16:creationId xmlns:a16="http://schemas.microsoft.com/office/drawing/2014/main" id="{99B99510-6F7A-E5AF-8FFA-290224FD18AE}"/>
              </a:ext>
            </a:extLst>
          </p:cNvPr>
          <p:cNvSpPr>
            <a:spLocks noGrp="1"/>
          </p:cNvSpPr>
          <p:nvPr>
            <p:ph sz="half" idx="2"/>
          </p:nvPr>
        </p:nvSpPr>
        <p:spPr/>
        <p:txBody>
          <a:bodyPr>
            <a:noAutofit/>
          </a:bodyPr>
          <a:lstStyle/>
          <a:p>
            <a:pPr marL="457200" indent="-457200">
              <a:buFont typeface="+mj-lt"/>
              <a:buAutoNum type="alphaLcParenR"/>
            </a:pPr>
            <a:r>
              <a:rPr lang="en-US" dirty="0"/>
              <a:t>to promote in the public interest acceptable standards of professional conduct among registered public accountants in Jamaica</a:t>
            </a:r>
          </a:p>
          <a:p>
            <a:pPr marL="457200" indent="-457200">
              <a:buFont typeface="+mj-lt"/>
              <a:buAutoNum type="alphaLcParenR"/>
            </a:pPr>
            <a:r>
              <a:rPr lang="en-US" dirty="0"/>
              <a:t>register applicants who qualify as public accountants</a:t>
            </a:r>
            <a:endParaRPr lang="en-US" sz="1800" dirty="0"/>
          </a:p>
        </p:txBody>
      </p:sp>
      <p:sp>
        <p:nvSpPr>
          <p:cNvPr id="6" name="Text Placeholder 5">
            <a:extLst>
              <a:ext uri="{FF2B5EF4-FFF2-40B4-BE49-F238E27FC236}">
                <a16:creationId xmlns:a16="http://schemas.microsoft.com/office/drawing/2014/main" id="{398AA548-6917-C250-E1E9-E4AEF23FAC9B}"/>
              </a:ext>
            </a:extLst>
          </p:cNvPr>
          <p:cNvSpPr>
            <a:spLocks noGrp="1"/>
          </p:cNvSpPr>
          <p:nvPr>
            <p:ph type="body" sz="quarter" idx="3"/>
          </p:nvPr>
        </p:nvSpPr>
        <p:spPr/>
        <p:txBody>
          <a:bodyPr/>
          <a:lstStyle/>
          <a:p>
            <a:r>
              <a:rPr lang="en-US" b="1" dirty="0"/>
              <a:t>INSTITUTE OF CHARTERED ACCOUNTANTS OF JAMAICA</a:t>
            </a:r>
          </a:p>
        </p:txBody>
      </p:sp>
      <p:sp>
        <p:nvSpPr>
          <p:cNvPr id="7" name="Content Placeholder 6">
            <a:extLst>
              <a:ext uri="{FF2B5EF4-FFF2-40B4-BE49-F238E27FC236}">
                <a16:creationId xmlns:a16="http://schemas.microsoft.com/office/drawing/2014/main" id="{4A9AEC6A-9809-BC57-8A3C-6A72989A934B}"/>
              </a:ext>
            </a:extLst>
          </p:cNvPr>
          <p:cNvSpPr>
            <a:spLocks noGrp="1"/>
          </p:cNvSpPr>
          <p:nvPr>
            <p:ph sz="quarter" idx="4"/>
          </p:nvPr>
        </p:nvSpPr>
        <p:spPr/>
        <p:txBody>
          <a:bodyPr>
            <a:noAutofit/>
          </a:bodyPr>
          <a:lstStyle/>
          <a:p>
            <a:pPr marL="514350" indent="-514350">
              <a:buFont typeface="+mj-lt"/>
              <a:buAutoNum type="alphaLcParenR"/>
            </a:pPr>
            <a:r>
              <a:rPr lang="en-US" dirty="0"/>
              <a:t>to promote and increase the knowledge skill and proficiency of its members and students;</a:t>
            </a:r>
          </a:p>
          <a:p>
            <a:pPr marL="514350" indent="-514350">
              <a:buFont typeface="+mj-lt"/>
              <a:buAutoNum type="alphaLcParenR"/>
            </a:pPr>
            <a:r>
              <a:rPr lang="en-US" dirty="0"/>
              <a:t>to regulate the discipline and professional conduct of its members and students;</a:t>
            </a:r>
          </a:p>
          <a:p>
            <a:pPr marL="514350" indent="-514350">
              <a:buFont typeface="+mj-lt"/>
              <a:buAutoNum type="alphaLcParenR"/>
            </a:pPr>
            <a:r>
              <a:rPr lang="en-US" dirty="0"/>
              <a:t>to promote and protect the welfare and interest of the Institute and the accounting profession both in Jamaica and abroad;</a:t>
            </a:r>
          </a:p>
        </p:txBody>
      </p:sp>
      <p:cxnSp>
        <p:nvCxnSpPr>
          <p:cNvPr id="9" name="Straight Connector 8">
            <a:extLst>
              <a:ext uri="{FF2B5EF4-FFF2-40B4-BE49-F238E27FC236}">
                <a16:creationId xmlns:a16="http://schemas.microsoft.com/office/drawing/2014/main" id="{12E8DCAD-E399-5E12-16BC-051ABB457813}"/>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3" name="Slide Number Placeholder 12">
            <a:extLst>
              <a:ext uri="{FF2B5EF4-FFF2-40B4-BE49-F238E27FC236}">
                <a16:creationId xmlns:a16="http://schemas.microsoft.com/office/drawing/2014/main" id="{432AB257-2632-CCE0-D21D-E4D5D8CC9CB1}"/>
              </a:ext>
            </a:extLst>
          </p:cNvPr>
          <p:cNvSpPr>
            <a:spLocks noGrp="1"/>
          </p:cNvSpPr>
          <p:nvPr>
            <p:ph type="sldNum" sz="quarter" idx="12"/>
          </p:nvPr>
        </p:nvSpPr>
        <p:spPr/>
        <p:txBody>
          <a:bodyPr/>
          <a:lstStyle/>
          <a:p>
            <a:fld id="{73A5FF79-BCF4-450B-BB85-95FE3FA43B7E}" type="slidenum">
              <a:rPr lang="en-US" smtClean="0"/>
              <a:t>3</a:t>
            </a:fld>
            <a:endParaRPr lang="en-US"/>
          </a:p>
        </p:txBody>
      </p:sp>
    </p:spTree>
    <p:extLst>
      <p:ext uri="{BB962C8B-B14F-4D97-AF65-F5344CB8AC3E}">
        <p14:creationId xmlns:p14="http://schemas.microsoft.com/office/powerpoint/2010/main" val="2528913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chor="b"/>
          <a:lstStyle/>
          <a:p>
            <a:r>
              <a:rPr lang="en-US" b="1" dirty="0"/>
              <a:t>Role &amp; Functions</a:t>
            </a:r>
          </a:p>
        </p:txBody>
      </p:sp>
      <p:sp>
        <p:nvSpPr>
          <p:cNvPr id="5" name="Text Placeholder 4">
            <a:extLst>
              <a:ext uri="{FF2B5EF4-FFF2-40B4-BE49-F238E27FC236}">
                <a16:creationId xmlns:a16="http://schemas.microsoft.com/office/drawing/2014/main" id="{0741AF64-9B36-F982-F7FA-F2EFEDB59728}"/>
              </a:ext>
            </a:extLst>
          </p:cNvPr>
          <p:cNvSpPr>
            <a:spLocks noGrp="1"/>
          </p:cNvSpPr>
          <p:nvPr>
            <p:ph type="body" idx="1"/>
          </p:nvPr>
        </p:nvSpPr>
        <p:spPr/>
        <p:txBody>
          <a:bodyPr/>
          <a:lstStyle/>
          <a:p>
            <a:r>
              <a:rPr lang="en-US" b="1" dirty="0"/>
              <a:t>PUBLIC ACCOUNTANCY BOARD</a:t>
            </a:r>
          </a:p>
        </p:txBody>
      </p:sp>
      <p:sp>
        <p:nvSpPr>
          <p:cNvPr id="3" name="Content Placeholder 2">
            <a:extLst>
              <a:ext uri="{FF2B5EF4-FFF2-40B4-BE49-F238E27FC236}">
                <a16:creationId xmlns:a16="http://schemas.microsoft.com/office/drawing/2014/main" id="{99B99510-6F7A-E5AF-8FFA-290224FD18AE}"/>
              </a:ext>
            </a:extLst>
          </p:cNvPr>
          <p:cNvSpPr>
            <a:spLocks noGrp="1"/>
          </p:cNvSpPr>
          <p:nvPr>
            <p:ph sz="half" idx="2"/>
          </p:nvPr>
        </p:nvSpPr>
        <p:spPr/>
        <p:txBody>
          <a:bodyPr>
            <a:noAutofit/>
          </a:bodyPr>
          <a:lstStyle/>
          <a:p>
            <a:pPr marL="457200" indent="-457200">
              <a:buFont typeface="+mj-lt"/>
              <a:buAutoNum type="alphaLcParenR" startAt="3"/>
            </a:pPr>
            <a:r>
              <a:rPr lang="en-US" dirty="0"/>
              <a:t>establish systems for the review of the products, methods and records of work of registered public accountants to ensure adherence to –</a:t>
            </a:r>
          </a:p>
          <a:p>
            <a:pPr marL="971550" lvl="1" indent="-514350">
              <a:buFont typeface="+mj-lt"/>
              <a:buAutoNum type="romanUcPeriod"/>
            </a:pPr>
            <a:r>
              <a:rPr lang="en-US" dirty="0"/>
              <a:t>any prescribed standard of professional conduct; and</a:t>
            </a:r>
          </a:p>
          <a:p>
            <a:pPr marL="971550" lvl="1" indent="-514350">
              <a:buFont typeface="+mj-lt"/>
              <a:buAutoNum type="romanUcPeriod"/>
            </a:pPr>
            <a:r>
              <a:rPr lang="en-US" dirty="0"/>
              <a:t>established accounting and auditing standards</a:t>
            </a:r>
          </a:p>
        </p:txBody>
      </p:sp>
      <p:sp>
        <p:nvSpPr>
          <p:cNvPr id="6" name="Text Placeholder 5">
            <a:extLst>
              <a:ext uri="{FF2B5EF4-FFF2-40B4-BE49-F238E27FC236}">
                <a16:creationId xmlns:a16="http://schemas.microsoft.com/office/drawing/2014/main" id="{398AA548-6917-C250-E1E9-E4AEF23FAC9B}"/>
              </a:ext>
            </a:extLst>
          </p:cNvPr>
          <p:cNvSpPr>
            <a:spLocks noGrp="1"/>
          </p:cNvSpPr>
          <p:nvPr>
            <p:ph type="body" sz="quarter" idx="3"/>
          </p:nvPr>
        </p:nvSpPr>
        <p:spPr/>
        <p:txBody>
          <a:bodyPr/>
          <a:lstStyle/>
          <a:p>
            <a:r>
              <a:rPr lang="en-US" b="1" dirty="0"/>
              <a:t>INSTITUTE OF CHARTERED ACCOUNTANTS OF JAMAICA</a:t>
            </a:r>
          </a:p>
        </p:txBody>
      </p:sp>
      <p:sp>
        <p:nvSpPr>
          <p:cNvPr id="7" name="Content Placeholder 6">
            <a:extLst>
              <a:ext uri="{FF2B5EF4-FFF2-40B4-BE49-F238E27FC236}">
                <a16:creationId xmlns:a16="http://schemas.microsoft.com/office/drawing/2014/main" id="{4A9AEC6A-9809-BC57-8A3C-6A72989A934B}"/>
              </a:ext>
            </a:extLst>
          </p:cNvPr>
          <p:cNvSpPr>
            <a:spLocks noGrp="1"/>
          </p:cNvSpPr>
          <p:nvPr>
            <p:ph sz="quarter" idx="4"/>
          </p:nvPr>
        </p:nvSpPr>
        <p:spPr/>
        <p:txBody>
          <a:bodyPr>
            <a:noAutofit/>
          </a:bodyPr>
          <a:lstStyle/>
          <a:p>
            <a:pPr marL="514350" indent="-514350">
              <a:buFont typeface="+mj-lt"/>
              <a:buAutoNum type="alphaLcParenR" startAt="4"/>
            </a:pPr>
            <a:r>
              <a:rPr lang="en-US" dirty="0"/>
              <a:t>to make provision for the training, education and examination of persons in or intending to engage in the said profession (whether in Jamaica or elsewhere, and whether in private practice or as employees of the Government of Jamaica or any statutory body or any industrial or commercial enterprise or any other person who is not an accountant in private practice);</a:t>
            </a:r>
          </a:p>
        </p:txBody>
      </p:sp>
      <p:cxnSp>
        <p:nvCxnSpPr>
          <p:cNvPr id="4" name="Straight Connector 3">
            <a:extLst>
              <a:ext uri="{FF2B5EF4-FFF2-40B4-BE49-F238E27FC236}">
                <a16:creationId xmlns:a16="http://schemas.microsoft.com/office/drawing/2014/main" id="{4FD0E8EE-29A9-D7F8-F589-2FF50F38240A}"/>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443EDBAD-9602-47A7-F974-7D5585FBF684}"/>
              </a:ext>
            </a:extLst>
          </p:cNvPr>
          <p:cNvSpPr>
            <a:spLocks noGrp="1"/>
          </p:cNvSpPr>
          <p:nvPr>
            <p:ph type="sldNum" sz="quarter" idx="12"/>
          </p:nvPr>
        </p:nvSpPr>
        <p:spPr/>
        <p:txBody>
          <a:bodyPr/>
          <a:lstStyle/>
          <a:p>
            <a:fld id="{73A5FF79-BCF4-450B-BB85-95FE3FA43B7E}" type="slidenum">
              <a:rPr lang="en-US" smtClean="0"/>
              <a:t>4</a:t>
            </a:fld>
            <a:endParaRPr lang="en-US"/>
          </a:p>
        </p:txBody>
      </p:sp>
    </p:spTree>
    <p:extLst>
      <p:ext uri="{BB962C8B-B14F-4D97-AF65-F5344CB8AC3E}">
        <p14:creationId xmlns:p14="http://schemas.microsoft.com/office/powerpoint/2010/main" val="3845666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chor="b"/>
          <a:lstStyle/>
          <a:p>
            <a:r>
              <a:rPr lang="en-US" b="1" dirty="0"/>
              <a:t>Role &amp; Functions</a:t>
            </a:r>
          </a:p>
        </p:txBody>
      </p:sp>
      <p:sp>
        <p:nvSpPr>
          <p:cNvPr id="5" name="Text Placeholder 4">
            <a:extLst>
              <a:ext uri="{FF2B5EF4-FFF2-40B4-BE49-F238E27FC236}">
                <a16:creationId xmlns:a16="http://schemas.microsoft.com/office/drawing/2014/main" id="{0741AF64-9B36-F982-F7FA-F2EFEDB59728}"/>
              </a:ext>
            </a:extLst>
          </p:cNvPr>
          <p:cNvSpPr>
            <a:spLocks noGrp="1"/>
          </p:cNvSpPr>
          <p:nvPr>
            <p:ph type="body" idx="1"/>
          </p:nvPr>
        </p:nvSpPr>
        <p:spPr/>
        <p:txBody>
          <a:bodyPr/>
          <a:lstStyle/>
          <a:p>
            <a:r>
              <a:rPr lang="en-US" b="1" dirty="0"/>
              <a:t>PUBLIC ACCOUNTANCY BOARD</a:t>
            </a:r>
          </a:p>
        </p:txBody>
      </p:sp>
      <p:sp>
        <p:nvSpPr>
          <p:cNvPr id="3" name="Content Placeholder 2">
            <a:extLst>
              <a:ext uri="{FF2B5EF4-FFF2-40B4-BE49-F238E27FC236}">
                <a16:creationId xmlns:a16="http://schemas.microsoft.com/office/drawing/2014/main" id="{99B99510-6F7A-E5AF-8FFA-290224FD18AE}"/>
              </a:ext>
            </a:extLst>
          </p:cNvPr>
          <p:cNvSpPr>
            <a:spLocks noGrp="1"/>
          </p:cNvSpPr>
          <p:nvPr>
            <p:ph sz="half" idx="2"/>
          </p:nvPr>
        </p:nvSpPr>
        <p:spPr/>
        <p:txBody>
          <a:bodyPr>
            <a:noAutofit/>
          </a:bodyPr>
          <a:lstStyle/>
          <a:p>
            <a:pPr marL="457200" indent="-457200">
              <a:buFont typeface="+mj-lt"/>
              <a:buAutoNum type="alphaLcParenR" startAt="4"/>
            </a:pPr>
            <a:r>
              <a:rPr lang="en-US" sz="1800" dirty="0"/>
              <a:t>make, with the approval of the Minister, rules in relation to the promotion by the Board, in the public interest of acceptable standards of professional conduct among registered public accountants in Jamaica</a:t>
            </a:r>
          </a:p>
          <a:p>
            <a:pPr marL="457200" indent="-457200">
              <a:buFont typeface="+mj-lt"/>
              <a:buAutoNum type="alphaLcParenR" startAt="4"/>
            </a:pPr>
            <a:r>
              <a:rPr lang="en-US" sz="1800" dirty="0"/>
              <a:t>take disciplinary action against registered public accountants for breach of any provision of the Act or any regulation made thereunder; and </a:t>
            </a:r>
          </a:p>
          <a:p>
            <a:pPr marL="457200" indent="-457200">
              <a:buFont typeface="+mj-lt"/>
              <a:buAutoNum type="alphaLcParenR" startAt="4"/>
            </a:pPr>
            <a:r>
              <a:rPr lang="en-US" sz="1800" dirty="0"/>
              <a:t>remove from the register persons who no longer qualify to be registered public accountants</a:t>
            </a:r>
          </a:p>
        </p:txBody>
      </p:sp>
      <p:sp>
        <p:nvSpPr>
          <p:cNvPr id="6" name="Text Placeholder 5">
            <a:extLst>
              <a:ext uri="{FF2B5EF4-FFF2-40B4-BE49-F238E27FC236}">
                <a16:creationId xmlns:a16="http://schemas.microsoft.com/office/drawing/2014/main" id="{398AA548-6917-C250-E1E9-E4AEF23FAC9B}"/>
              </a:ext>
            </a:extLst>
          </p:cNvPr>
          <p:cNvSpPr>
            <a:spLocks noGrp="1"/>
          </p:cNvSpPr>
          <p:nvPr>
            <p:ph type="body" sz="quarter" idx="3"/>
          </p:nvPr>
        </p:nvSpPr>
        <p:spPr/>
        <p:txBody>
          <a:bodyPr/>
          <a:lstStyle/>
          <a:p>
            <a:r>
              <a:rPr lang="en-US" b="1" dirty="0"/>
              <a:t>INSTITUTE OF CHARTERED ACCOUNTANTS OF JAMAICA</a:t>
            </a:r>
          </a:p>
        </p:txBody>
      </p:sp>
      <p:sp>
        <p:nvSpPr>
          <p:cNvPr id="7" name="Content Placeholder 6">
            <a:extLst>
              <a:ext uri="{FF2B5EF4-FFF2-40B4-BE49-F238E27FC236}">
                <a16:creationId xmlns:a16="http://schemas.microsoft.com/office/drawing/2014/main" id="{4A9AEC6A-9809-BC57-8A3C-6A72989A934B}"/>
              </a:ext>
            </a:extLst>
          </p:cNvPr>
          <p:cNvSpPr>
            <a:spLocks noGrp="1"/>
          </p:cNvSpPr>
          <p:nvPr>
            <p:ph sz="quarter" idx="4"/>
          </p:nvPr>
        </p:nvSpPr>
        <p:spPr/>
        <p:txBody>
          <a:bodyPr>
            <a:noAutofit/>
          </a:bodyPr>
          <a:lstStyle/>
          <a:p>
            <a:pPr marL="514350" indent="-514350">
              <a:buFont typeface="+mj-lt"/>
              <a:buAutoNum type="alphaLcParenR" startAt="5"/>
            </a:pPr>
            <a:r>
              <a:rPr lang="en-US" dirty="0"/>
              <a:t>to do all such things as are incidental to the aforesaid objects or as the Institute may think conducive to the attainment of those objects or any of them.</a:t>
            </a:r>
          </a:p>
          <a:p>
            <a:pPr marL="0" indent="0">
              <a:buNone/>
            </a:pPr>
            <a:endParaRPr lang="en-US" dirty="0"/>
          </a:p>
        </p:txBody>
      </p:sp>
      <p:cxnSp>
        <p:nvCxnSpPr>
          <p:cNvPr id="4" name="Straight Connector 3">
            <a:extLst>
              <a:ext uri="{FF2B5EF4-FFF2-40B4-BE49-F238E27FC236}">
                <a16:creationId xmlns:a16="http://schemas.microsoft.com/office/drawing/2014/main" id="{7F954A5A-1344-3F5C-A1CF-D953038F97E7}"/>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3840E87C-E691-6253-E8F6-27163397BF86}"/>
              </a:ext>
            </a:extLst>
          </p:cNvPr>
          <p:cNvSpPr>
            <a:spLocks noGrp="1"/>
          </p:cNvSpPr>
          <p:nvPr>
            <p:ph type="sldNum" sz="quarter" idx="12"/>
          </p:nvPr>
        </p:nvSpPr>
        <p:spPr/>
        <p:txBody>
          <a:bodyPr/>
          <a:lstStyle/>
          <a:p>
            <a:fld id="{73A5FF79-BCF4-450B-BB85-95FE3FA43B7E}" type="slidenum">
              <a:rPr lang="en-US" smtClean="0"/>
              <a:t>5</a:t>
            </a:fld>
            <a:endParaRPr lang="en-US"/>
          </a:p>
        </p:txBody>
      </p:sp>
    </p:spTree>
    <p:extLst>
      <p:ext uri="{BB962C8B-B14F-4D97-AF65-F5344CB8AC3E}">
        <p14:creationId xmlns:p14="http://schemas.microsoft.com/office/powerpoint/2010/main" val="3170523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nchor="b">
            <a:noAutofit/>
          </a:bodyPr>
          <a:lstStyle/>
          <a:p>
            <a:r>
              <a:rPr lang="en-US" b="1" dirty="0"/>
              <a:t>Role &amp; Functions: </a:t>
            </a:r>
            <a:r>
              <a:rPr lang="en-US" sz="4400" b="1" dirty="0">
                <a:solidFill>
                  <a:schemeClr val="tx2"/>
                </a:solidFill>
              </a:rPr>
              <a:t>Public Accountancy Board</a:t>
            </a:r>
            <a:endParaRPr lang="en-US" sz="4400" b="1" dirty="0"/>
          </a:p>
        </p:txBody>
      </p:sp>
      <p:sp>
        <p:nvSpPr>
          <p:cNvPr id="3" name="Content Placeholder 2">
            <a:extLst>
              <a:ext uri="{FF2B5EF4-FFF2-40B4-BE49-F238E27FC236}">
                <a16:creationId xmlns:a16="http://schemas.microsoft.com/office/drawing/2014/main" id="{99B99510-6F7A-E5AF-8FFA-290224FD18AE}"/>
              </a:ext>
            </a:extLst>
          </p:cNvPr>
          <p:cNvSpPr>
            <a:spLocks noGrp="1"/>
          </p:cNvSpPr>
          <p:nvPr>
            <p:ph idx="1"/>
          </p:nvPr>
        </p:nvSpPr>
        <p:spPr>
          <a:xfrm>
            <a:off x="1097280" y="1919321"/>
            <a:ext cx="10058400" cy="3949773"/>
          </a:xfrm>
        </p:spPr>
        <p:txBody>
          <a:bodyPr>
            <a:noAutofit/>
          </a:bodyPr>
          <a:lstStyle/>
          <a:p>
            <a:pPr marL="457200" indent="-457200">
              <a:buFont typeface="+mj-lt"/>
              <a:buAutoNum type="alphaLcParenR" startAt="7"/>
            </a:pPr>
            <a:r>
              <a:rPr lang="en-US" dirty="0"/>
              <a:t>establish evaluate and monitor-</a:t>
            </a:r>
          </a:p>
          <a:p>
            <a:pPr marL="971550" lvl="1" indent="-514350">
              <a:buFont typeface="+mj-lt"/>
              <a:buAutoNum type="romanLcPeriod"/>
            </a:pPr>
            <a:r>
              <a:rPr lang="en-US" dirty="0"/>
              <a:t>the experience requirements of registered public accountants</a:t>
            </a:r>
          </a:p>
          <a:p>
            <a:pPr marL="971550" lvl="1" indent="-514350">
              <a:buFont typeface="+mj-lt"/>
              <a:buAutoNum type="romanLcPeriod"/>
            </a:pPr>
            <a:r>
              <a:rPr lang="en-US" dirty="0"/>
              <a:t>accounting and auditing standards to be complied with by registered public accountants;</a:t>
            </a:r>
          </a:p>
          <a:p>
            <a:pPr marL="457200" indent="-457200">
              <a:buFont typeface="+mj-lt"/>
              <a:buAutoNum type="alphaLcParenR" startAt="7"/>
            </a:pPr>
            <a:r>
              <a:rPr lang="en-US" dirty="0"/>
              <a:t>establish, implement and regulate a system of continuing professional education for registered public accountants, prescribe requirements therefor and monitor compliance with the requirements</a:t>
            </a:r>
          </a:p>
          <a:p>
            <a:pPr marL="457200" indent="-457200">
              <a:buFont typeface="+mj-lt"/>
              <a:buAutoNum type="alphaLcParenR" startAt="9"/>
            </a:pPr>
            <a:r>
              <a:rPr lang="en-US" dirty="0"/>
              <a:t>implement, regulate and monitor a system of quality control review, and</a:t>
            </a:r>
          </a:p>
          <a:p>
            <a:pPr marL="457200" indent="-457200">
              <a:buFont typeface="+mj-lt"/>
              <a:buAutoNum type="alphaLcParenR" startAt="9"/>
            </a:pPr>
            <a:r>
              <a:rPr lang="en-US" dirty="0"/>
              <a:t>perform such other monitoring functions as it considers necessary or expedient</a:t>
            </a:r>
          </a:p>
          <a:p>
            <a:pPr marL="457200" indent="-457200">
              <a:buFont typeface="+mj-lt"/>
              <a:buAutoNum type="alphaLcParenR" startAt="7"/>
            </a:pPr>
            <a:endParaRPr lang="en-US" dirty="0"/>
          </a:p>
        </p:txBody>
      </p:sp>
      <p:sp>
        <p:nvSpPr>
          <p:cNvPr id="10" name="Text Placeholder 4">
            <a:extLst>
              <a:ext uri="{FF2B5EF4-FFF2-40B4-BE49-F238E27FC236}">
                <a16:creationId xmlns:a16="http://schemas.microsoft.com/office/drawing/2014/main" id="{166C9BB7-72DE-67EF-9B02-086CAE1A313F}"/>
              </a:ext>
            </a:extLst>
          </p:cNvPr>
          <p:cNvSpPr txBox="1">
            <a:spLocks/>
          </p:cNvSpPr>
          <p:nvPr/>
        </p:nvSpPr>
        <p:spPr>
          <a:xfrm>
            <a:off x="1258473" y="1919321"/>
            <a:ext cx="4937760" cy="73628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endParaRPr lang="en-US" b="1" cap="all" dirty="0">
              <a:solidFill>
                <a:schemeClr val="tx2"/>
              </a:solidFill>
            </a:endParaRPr>
          </a:p>
        </p:txBody>
      </p:sp>
      <p:sp>
        <p:nvSpPr>
          <p:cNvPr id="11" name="Slide Number Placeholder 10">
            <a:extLst>
              <a:ext uri="{FF2B5EF4-FFF2-40B4-BE49-F238E27FC236}">
                <a16:creationId xmlns:a16="http://schemas.microsoft.com/office/drawing/2014/main" id="{13A9E191-3BF0-EB16-5807-359E42FF2FEA}"/>
              </a:ext>
            </a:extLst>
          </p:cNvPr>
          <p:cNvSpPr>
            <a:spLocks noGrp="1"/>
          </p:cNvSpPr>
          <p:nvPr>
            <p:ph type="sldNum" sz="quarter" idx="12"/>
          </p:nvPr>
        </p:nvSpPr>
        <p:spPr/>
        <p:txBody>
          <a:bodyPr/>
          <a:lstStyle/>
          <a:p>
            <a:fld id="{73A5FF79-BCF4-450B-BB85-95FE3FA43B7E}" type="slidenum">
              <a:rPr lang="en-US" smtClean="0"/>
              <a:t>6</a:t>
            </a:fld>
            <a:endParaRPr lang="en-US"/>
          </a:p>
        </p:txBody>
      </p:sp>
    </p:spTree>
    <p:extLst>
      <p:ext uri="{BB962C8B-B14F-4D97-AF65-F5344CB8AC3E}">
        <p14:creationId xmlns:p14="http://schemas.microsoft.com/office/powerpoint/2010/main" val="1765636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Membership</a:t>
            </a:r>
          </a:p>
        </p:txBody>
      </p:sp>
      <p:sp>
        <p:nvSpPr>
          <p:cNvPr id="5" name="Text Placeholder 4">
            <a:extLst>
              <a:ext uri="{FF2B5EF4-FFF2-40B4-BE49-F238E27FC236}">
                <a16:creationId xmlns:a16="http://schemas.microsoft.com/office/drawing/2014/main" id="{42207336-0567-D6D4-7F17-B831D7CDF567}"/>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6BCE3336-7186-FA48-4D70-E93DA579F5E7}"/>
              </a:ext>
            </a:extLst>
          </p:cNvPr>
          <p:cNvSpPr>
            <a:spLocks noGrp="1"/>
          </p:cNvSpPr>
          <p:nvPr>
            <p:ph sz="half" idx="2"/>
          </p:nvPr>
        </p:nvSpPr>
        <p:spPr/>
        <p:txBody>
          <a:bodyPr/>
          <a:lstStyle/>
          <a:p>
            <a:r>
              <a:rPr lang="en-US" dirty="0"/>
              <a:t>The PAB has just under 300 registrants. </a:t>
            </a:r>
          </a:p>
          <a:p>
            <a:r>
              <a:rPr lang="en-US" dirty="0"/>
              <a:t>It does not have members or students. </a:t>
            </a:r>
          </a:p>
          <a:p>
            <a:r>
              <a:rPr lang="en-US" dirty="0"/>
              <a:t>The PAB does not have overseas registrants or registrants in retirement.</a:t>
            </a:r>
          </a:p>
        </p:txBody>
      </p:sp>
      <p:sp>
        <p:nvSpPr>
          <p:cNvPr id="7" name="Text Placeholder 6">
            <a:extLst>
              <a:ext uri="{FF2B5EF4-FFF2-40B4-BE49-F238E27FC236}">
                <a16:creationId xmlns:a16="http://schemas.microsoft.com/office/drawing/2014/main" id="{5C368747-B587-D947-93D2-DAFBDBCE8179}"/>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2E156D79-4116-8BB7-4EF5-65C4995E0250}"/>
              </a:ext>
            </a:extLst>
          </p:cNvPr>
          <p:cNvSpPr>
            <a:spLocks noGrp="1"/>
          </p:cNvSpPr>
          <p:nvPr>
            <p:ph sz="quarter" idx="4"/>
          </p:nvPr>
        </p:nvSpPr>
        <p:spPr/>
        <p:txBody>
          <a:bodyPr/>
          <a:lstStyle/>
          <a:p>
            <a:r>
              <a:rPr lang="en-US" dirty="0"/>
              <a:t>The Institute had a student population of 2,317 at March 31, 2022. </a:t>
            </a:r>
          </a:p>
          <a:p>
            <a:r>
              <a:rPr lang="en-US" dirty="0"/>
              <a:t>This compares with 2,864 at the end of March 2018.  </a:t>
            </a:r>
          </a:p>
          <a:p>
            <a:r>
              <a:rPr lang="en-US" dirty="0"/>
              <a:t>The number of members was 1,739 at March 31, 2022.</a:t>
            </a:r>
          </a:p>
        </p:txBody>
      </p:sp>
      <p:cxnSp>
        <p:nvCxnSpPr>
          <p:cNvPr id="9" name="Straight Connector 8">
            <a:extLst>
              <a:ext uri="{FF2B5EF4-FFF2-40B4-BE49-F238E27FC236}">
                <a16:creationId xmlns:a16="http://schemas.microsoft.com/office/drawing/2014/main" id="{5A3D4FCC-9F3F-4B4E-E45B-55FC525381EF}"/>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CC21B655-5F56-CEAC-4492-E5662F9EEF16}"/>
              </a:ext>
            </a:extLst>
          </p:cNvPr>
          <p:cNvSpPr>
            <a:spLocks noGrp="1"/>
          </p:cNvSpPr>
          <p:nvPr>
            <p:ph type="sldNum" sz="quarter" idx="12"/>
          </p:nvPr>
        </p:nvSpPr>
        <p:spPr/>
        <p:txBody>
          <a:bodyPr/>
          <a:lstStyle/>
          <a:p>
            <a:fld id="{73A5FF79-BCF4-450B-BB85-95FE3FA43B7E}" type="slidenum">
              <a:rPr lang="en-US" smtClean="0"/>
              <a:t>7</a:t>
            </a:fld>
            <a:endParaRPr lang="en-US"/>
          </a:p>
        </p:txBody>
      </p:sp>
    </p:spTree>
    <p:extLst>
      <p:ext uri="{BB962C8B-B14F-4D97-AF65-F5344CB8AC3E}">
        <p14:creationId xmlns:p14="http://schemas.microsoft.com/office/powerpoint/2010/main" val="1585109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Board Structure</a:t>
            </a:r>
          </a:p>
        </p:txBody>
      </p:sp>
      <p:sp>
        <p:nvSpPr>
          <p:cNvPr id="5" name="Text Placeholder 4">
            <a:extLst>
              <a:ext uri="{FF2B5EF4-FFF2-40B4-BE49-F238E27FC236}">
                <a16:creationId xmlns:a16="http://schemas.microsoft.com/office/drawing/2014/main" id="{BEA00C3E-2F77-65F4-7F47-DF212F1CBD9B}"/>
              </a:ext>
            </a:extLst>
          </p:cNvPr>
          <p:cNvSpPr>
            <a:spLocks noGrp="1"/>
          </p:cNvSpPr>
          <p:nvPr>
            <p:ph type="body" idx="1"/>
          </p:nvPr>
        </p:nvSpPr>
        <p:spPr/>
        <p:txBody>
          <a:bodyPr/>
          <a:lstStyle/>
          <a:p>
            <a:r>
              <a:rPr lang="en-US" b="1" dirty="0"/>
              <a:t>PUBLIC ACCOUNTANCY BOARD</a:t>
            </a:r>
          </a:p>
        </p:txBody>
      </p:sp>
      <p:sp>
        <p:nvSpPr>
          <p:cNvPr id="6" name="Content Placeholder 5">
            <a:extLst>
              <a:ext uri="{FF2B5EF4-FFF2-40B4-BE49-F238E27FC236}">
                <a16:creationId xmlns:a16="http://schemas.microsoft.com/office/drawing/2014/main" id="{CCDCD167-4CAA-C8B0-0B22-5C5CAA4B963C}"/>
              </a:ext>
            </a:extLst>
          </p:cNvPr>
          <p:cNvSpPr>
            <a:spLocks noGrp="1"/>
          </p:cNvSpPr>
          <p:nvPr>
            <p:ph sz="half" idx="2"/>
          </p:nvPr>
        </p:nvSpPr>
        <p:spPr/>
        <p:txBody>
          <a:bodyPr>
            <a:normAutofit fontScale="92500" lnSpcReduction="10000"/>
          </a:bodyPr>
          <a:lstStyle/>
          <a:p>
            <a:r>
              <a:rPr lang="en-US" dirty="0"/>
              <a:t>The Board shall consist of ten members appointed by the Minister, and of such ten members as the Minister may determine, being not less than six, shall be persons nominated by the Institute, and of the six nominated by the Institute one shall be a public officer and one shall be a person who is neither an accountant in private practice nor a public officer. </a:t>
            </a:r>
          </a:p>
          <a:p>
            <a:r>
              <a:rPr lang="en-US" dirty="0"/>
              <a:t>The appointment shall be for a period not exceeding three (3) years, and every member shall be eligible for reappointment. (First Schedule to the Public Accountancy Act.)</a:t>
            </a:r>
          </a:p>
        </p:txBody>
      </p:sp>
      <p:sp>
        <p:nvSpPr>
          <p:cNvPr id="7" name="Text Placeholder 6">
            <a:extLst>
              <a:ext uri="{FF2B5EF4-FFF2-40B4-BE49-F238E27FC236}">
                <a16:creationId xmlns:a16="http://schemas.microsoft.com/office/drawing/2014/main" id="{0F11704A-1FE3-4C02-1B8D-6CB911D425C6}"/>
              </a:ext>
            </a:extLst>
          </p:cNvPr>
          <p:cNvSpPr>
            <a:spLocks noGrp="1"/>
          </p:cNvSpPr>
          <p:nvPr>
            <p:ph type="body" sz="quarter" idx="3"/>
          </p:nvPr>
        </p:nvSpPr>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52AFFED4-0FB6-1EDD-D2BA-0013F3225880}"/>
              </a:ext>
            </a:extLst>
          </p:cNvPr>
          <p:cNvSpPr>
            <a:spLocks noGrp="1"/>
          </p:cNvSpPr>
          <p:nvPr>
            <p:ph sz="quarter" idx="4"/>
          </p:nvPr>
        </p:nvSpPr>
        <p:spPr/>
        <p:txBody>
          <a:bodyPr>
            <a:normAutofit fontScale="92500" lnSpcReduction="10000"/>
          </a:bodyPr>
          <a:lstStyle/>
          <a:p>
            <a:r>
              <a:rPr lang="en-US" dirty="0"/>
              <a:t>The affairs of the Institute shall be managed by a Council which shall consist of not fewer than eight nor more than twelve members of the Institute.</a:t>
            </a:r>
          </a:p>
          <a:p>
            <a:r>
              <a:rPr lang="en-US" dirty="0"/>
              <a:t>At least one member shall be a public officer and of the remaining members at least one-third shall be persons who are neither accountants in private practice nor public officers. (Second Schedule to the Public Accountancy Act.)</a:t>
            </a:r>
          </a:p>
          <a:p>
            <a:r>
              <a:rPr lang="en-US" dirty="0"/>
              <a:t>One-third of the Council is elected annually by the membership.</a:t>
            </a:r>
          </a:p>
        </p:txBody>
      </p:sp>
      <p:cxnSp>
        <p:nvCxnSpPr>
          <p:cNvPr id="9" name="Straight Connector 8">
            <a:extLst>
              <a:ext uri="{FF2B5EF4-FFF2-40B4-BE49-F238E27FC236}">
                <a16:creationId xmlns:a16="http://schemas.microsoft.com/office/drawing/2014/main" id="{62A9A9C7-20EA-6BD6-72F4-6725CD3079FC}"/>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7BCB669E-C7CF-C164-12FE-17101D067A2E}"/>
              </a:ext>
            </a:extLst>
          </p:cNvPr>
          <p:cNvSpPr>
            <a:spLocks noGrp="1"/>
          </p:cNvSpPr>
          <p:nvPr>
            <p:ph type="sldNum" sz="quarter" idx="12"/>
          </p:nvPr>
        </p:nvSpPr>
        <p:spPr/>
        <p:txBody>
          <a:bodyPr/>
          <a:lstStyle/>
          <a:p>
            <a:fld id="{73A5FF79-BCF4-450B-BB85-95FE3FA43B7E}" type="slidenum">
              <a:rPr lang="en-US" smtClean="0"/>
              <a:t>8</a:t>
            </a:fld>
            <a:endParaRPr lang="en-US"/>
          </a:p>
        </p:txBody>
      </p:sp>
    </p:spTree>
    <p:extLst>
      <p:ext uri="{BB962C8B-B14F-4D97-AF65-F5344CB8AC3E}">
        <p14:creationId xmlns:p14="http://schemas.microsoft.com/office/powerpoint/2010/main" val="3667024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DE09-B8A5-3CC7-C1B8-2C5EF40A6A57}"/>
              </a:ext>
            </a:extLst>
          </p:cNvPr>
          <p:cNvSpPr>
            <a:spLocks noGrp="1"/>
          </p:cNvSpPr>
          <p:nvPr>
            <p:ph type="title"/>
          </p:nvPr>
        </p:nvSpPr>
        <p:spPr/>
        <p:txBody>
          <a:bodyPr/>
          <a:lstStyle/>
          <a:p>
            <a:r>
              <a:rPr lang="en-US" b="1" dirty="0"/>
              <a:t>Payment To Board Or Council Members</a:t>
            </a:r>
            <a:br>
              <a:rPr lang="en-US" b="1" dirty="0"/>
            </a:br>
            <a:r>
              <a:rPr lang="en-US" sz="4400" b="1" dirty="0"/>
              <a:t>For Attending Meetings</a:t>
            </a:r>
          </a:p>
        </p:txBody>
      </p:sp>
      <p:sp>
        <p:nvSpPr>
          <p:cNvPr id="5" name="Text Placeholder 4">
            <a:extLst>
              <a:ext uri="{FF2B5EF4-FFF2-40B4-BE49-F238E27FC236}">
                <a16:creationId xmlns:a16="http://schemas.microsoft.com/office/drawing/2014/main" id="{5A6E4510-61FE-85AD-DA16-909EAF05743B}"/>
              </a:ext>
            </a:extLst>
          </p:cNvPr>
          <p:cNvSpPr>
            <a:spLocks noGrp="1"/>
          </p:cNvSpPr>
          <p:nvPr>
            <p:ph type="body" idx="1"/>
          </p:nvPr>
        </p:nvSpPr>
        <p:spPr>
          <a:xfrm>
            <a:off x="1097280" y="1850285"/>
            <a:ext cx="4937760" cy="736282"/>
          </a:xfrm>
        </p:spPr>
        <p:txBody>
          <a:bodyPr/>
          <a:lstStyle/>
          <a:p>
            <a:r>
              <a:rPr lang="en-US" b="1" dirty="0"/>
              <a:t>PUBLIC ACCOUNTANCY BOARD</a:t>
            </a:r>
          </a:p>
        </p:txBody>
      </p:sp>
      <p:sp>
        <p:nvSpPr>
          <p:cNvPr id="6" name="Content Placeholder 5">
            <a:extLst>
              <a:ext uri="{FF2B5EF4-FFF2-40B4-BE49-F238E27FC236}">
                <a16:creationId xmlns:a16="http://schemas.microsoft.com/office/drawing/2014/main" id="{99FF3D1D-7C53-A5CF-6428-6688F2FAB318}"/>
              </a:ext>
            </a:extLst>
          </p:cNvPr>
          <p:cNvSpPr>
            <a:spLocks noGrp="1"/>
          </p:cNvSpPr>
          <p:nvPr>
            <p:ph sz="half" idx="2"/>
          </p:nvPr>
        </p:nvSpPr>
        <p:spPr/>
        <p:txBody>
          <a:bodyPr>
            <a:normAutofit/>
          </a:bodyPr>
          <a:lstStyle/>
          <a:p>
            <a:r>
              <a:rPr lang="en-US" dirty="0"/>
              <a:t>Board members are paid for attending meetings. </a:t>
            </a:r>
          </a:p>
          <a:p>
            <a:r>
              <a:rPr lang="en-US" dirty="0"/>
              <a:t>Payment is at the rates prescribed by the Ministry of Finance and the Public Service.</a:t>
            </a:r>
          </a:p>
        </p:txBody>
      </p:sp>
      <p:sp>
        <p:nvSpPr>
          <p:cNvPr id="7" name="Text Placeholder 6">
            <a:extLst>
              <a:ext uri="{FF2B5EF4-FFF2-40B4-BE49-F238E27FC236}">
                <a16:creationId xmlns:a16="http://schemas.microsoft.com/office/drawing/2014/main" id="{D0CFF8BF-6A9E-A948-38AB-BA2E399BF346}"/>
              </a:ext>
            </a:extLst>
          </p:cNvPr>
          <p:cNvSpPr>
            <a:spLocks noGrp="1"/>
          </p:cNvSpPr>
          <p:nvPr>
            <p:ph type="body" sz="quarter" idx="3"/>
          </p:nvPr>
        </p:nvSpPr>
        <p:spPr>
          <a:xfrm>
            <a:off x="6217920" y="1850285"/>
            <a:ext cx="4937760" cy="736282"/>
          </a:xfrm>
        </p:spPr>
        <p:txBody>
          <a:bodyPr/>
          <a:lstStyle/>
          <a:p>
            <a:r>
              <a:rPr lang="en-US" b="1" dirty="0"/>
              <a:t>INSTITUTE OF CHARTERED ACCOUNTANTS OF JAMAICA</a:t>
            </a:r>
          </a:p>
        </p:txBody>
      </p:sp>
      <p:sp>
        <p:nvSpPr>
          <p:cNvPr id="8" name="Content Placeholder 7">
            <a:extLst>
              <a:ext uri="{FF2B5EF4-FFF2-40B4-BE49-F238E27FC236}">
                <a16:creationId xmlns:a16="http://schemas.microsoft.com/office/drawing/2014/main" id="{9F1BAB4D-DC02-9CA9-400C-05E3E44354F8}"/>
              </a:ext>
            </a:extLst>
          </p:cNvPr>
          <p:cNvSpPr>
            <a:spLocks noGrp="1"/>
          </p:cNvSpPr>
          <p:nvPr>
            <p:ph sz="quarter" idx="4"/>
          </p:nvPr>
        </p:nvSpPr>
        <p:spPr/>
        <p:txBody>
          <a:bodyPr>
            <a:normAutofit/>
          </a:bodyPr>
          <a:lstStyle/>
          <a:p>
            <a:r>
              <a:rPr lang="en-US" dirty="0"/>
              <a:t>Council members may be paid reasonable out of pocket expenses for attending meetings of Council and Committees and the Council may authorize payment of such expenses to any other member so engaged. (Bye-Law 15 (4)).</a:t>
            </a:r>
          </a:p>
        </p:txBody>
      </p:sp>
      <p:cxnSp>
        <p:nvCxnSpPr>
          <p:cNvPr id="9" name="Straight Connector 8">
            <a:extLst>
              <a:ext uri="{FF2B5EF4-FFF2-40B4-BE49-F238E27FC236}">
                <a16:creationId xmlns:a16="http://schemas.microsoft.com/office/drawing/2014/main" id="{0D47C1BC-5E69-53EF-98DB-F3EC18E3B685}"/>
              </a:ext>
            </a:extLst>
          </p:cNvPr>
          <p:cNvCxnSpPr>
            <a:cxnSpLocks/>
          </p:cNvCxnSpPr>
          <p:nvPr/>
        </p:nvCxnSpPr>
        <p:spPr>
          <a:xfrm>
            <a:off x="6096000" y="1969770"/>
            <a:ext cx="0" cy="4069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Slide Number Placeholder 9">
            <a:extLst>
              <a:ext uri="{FF2B5EF4-FFF2-40B4-BE49-F238E27FC236}">
                <a16:creationId xmlns:a16="http://schemas.microsoft.com/office/drawing/2014/main" id="{24DEB485-D4A4-1409-BCB2-57112C2DC0FC}"/>
              </a:ext>
            </a:extLst>
          </p:cNvPr>
          <p:cNvSpPr>
            <a:spLocks noGrp="1"/>
          </p:cNvSpPr>
          <p:nvPr>
            <p:ph type="sldNum" sz="quarter" idx="12"/>
          </p:nvPr>
        </p:nvSpPr>
        <p:spPr/>
        <p:txBody>
          <a:bodyPr/>
          <a:lstStyle/>
          <a:p>
            <a:fld id="{73A5FF79-BCF4-450B-BB85-95FE3FA43B7E}" type="slidenum">
              <a:rPr lang="en-US" smtClean="0"/>
              <a:t>9</a:t>
            </a:fld>
            <a:endParaRPr lang="en-US"/>
          </a:p>
        </p:txBody>
      </p:sp>
    </p:spTree>
    <p:extLst>
      <p:ext uri="{BB962C8B-B14F-4D97-AF65-F5344CB8AC3E}">
        <p14:creationId xmlns:p14="http://schemas.microsoft.com/office/powerpoint/2010/main" val="402871027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137</TotalTime>
  <Words>2317</Words>
  <Application>Microsoft Office PowerPoint</Application>
  <PresentationFormat>Widescreen</PresentationFormat>
  <Paragraphs>191</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Calibri</vt:lpstr>
      <vt:lpstr>Calibri Light</vt:lpstr>
      <vt:lpstr>Retrospect</vt:lpstr>
      <vt:lpstr>Differences between the  Public Accountancy Board and the  Institute of Chartered Accountants of Jamaica </vt:lpstr>
      <vt:lpstr>Type of Organization</vt:lpstr>
      <vt:lpstr>Role &amp; Functions</vt:lpstr>
      <vt:lpstr>Role &amp; Functions</vt:lpstr>
      <vt:lpstr>Role &amp; Functions</vt:lpstr>
      <vt:lpstr>Role &amp; Functions: Public Accountancy Board</vt:lpstr>
      <vt:lpstr>Membership</vt:lpstr>
      <vt:lpstr>Board Structure</vt:lpstr>
      <vt:lpstr>Payment To Board Or Council Members For Attending Meetings</vt:lpstr>
      <vt:lpstr>Registration/Membership</vt:lpstr>
      <vt:lpstr>Practice</vt:lpstr>
      <vt:lpstr>Practice: Public Accountancy Board</vt:lpstr>
      <vt:lpstr>Practice: Public Accountancy Board</vt:lpstr>
      <vt:lpstr>Investigations</vt:lpstr>
      <vt:lpstr>Investigations: Public Accountancy Board</vt:lpstr>
      <vt:lpstr>Investigations: Public Accountancy Board</vt:lpstr>
      <vt:lpstr>Discipline</vt:lpstr>
      <vt:lpstr>Appeals Against Disciplinary Action</vt:lpstr>
      <vt:lpstr>Refusal Of An Application For Registration</vt:lpstr>
      <vt:lpstr>Monitoring Of Work Of Practising Accountants</vt:lpstr>
      <vt:lpstr>Inspection Of Practising Accountants to ensure that they meet the requirements of including POCA AML legislation, Terrorism Prevention legislation, and the Financial Action Task Force (FATF).</vt:lpstr>
      <vt:lpstr>Funding</vt:lpstr>
      <vt:lpstr>Annual Reports And Audited Financial Statements</vt:lpstr>
      <vt:lpstr>Committees</vt:lpstr>
      <vt:lpstr>IFAC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Differences between the Public Accountancy Board and the Institute of Chartered Accountants of Jamaica</dc:title>
  <dc:creator>Tarynne Jacobsen</dc:creator>
  <cp:lastModifiedBy>compton.n.rodney</cp:lastModifiedBy>
  <cp:revision>12</cp:revision>
  <dcterms:created xsi:type="dcterms:W3CDTF">2023-05-15T00:30:28Z</dcterms:created>
  <dcterms:modified xsi:type="dcterms:W3CDTF">2023-05-15T08:18:03Z</dcterms:modified>
</cp:coreProperties>
</file>