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5"/>
  </p:handoutMasterIdLst>
  <p:sldIdLst>
    <p:sldId id="256" r:id="rId2"/>
    <p:sldId id="257" r:id="rId3"/>
    <p:sldId id="283" r:id="rId4"/>
    <p:sldId id="265" r:id="rId5"/>
    <p:sldId id="266" r:id="rId6"/>
    <p:sldId id="267" r:id="rId7"/>
    <p:sldId id="268" r:id="rId8"/>
    <p:sldId id="290" r:id="rId9"/>
    <p:sldId id="291" r:id="rId10"/>
    <p:sldId id="262" r:id="rId11"/>
    <p:sldId id="271" r:id="rId12"/>
    <p:sldId id="270" r:id="rId13"/>
    <p:sldId id="272" r:id="rId14"/>
    <p:sldId id="273" r:id="rId15"/>
    <p:sldId id="293" r:id="rId16"/>
    <p:sldId id="294" r:id="rId17"/>
    <p:sldId id="295" r:id="rId18"/>
    <p:sldId id="296" r:id="rId19"/>
    <p:sldId id="297" r:id="rId20"/>
    <p:sldId id="298" r:id="rId21"/>
    <p:sldId id="274" r:id="rId22"/>
    <p:sldId id="284" r:id="rId23"/>
    <p:sldId id="287" r:id="rId24"/>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8BC8F63-7FDC-47FC-940B-95EDC09AADB0}"/>
              </a:ext>
            </a:extLst>
          </p:cNvPr>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JM"/>
          </a:p>
        </p:txBody>
      </p:sp>
      <p:sp>
        <p:nvSpPr>
          <p:cNvPr id="3" name="Date Placeholder 2">
            <a:extLst>
              <a:ext uri="{FF2B5EF4-FFF2-40B4-BE49-F238E27FC236}">
                <a16:creationId xmlns:a16="http://schemas.microsoft.com/office/drawing/2014/main" id="{4E575EDA-239E-4BAC-B618-E5063F58050D}"/>
              </a:ext>
            </a:extLst>
          </p:cNvPr>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0D1617D6-5275-41A0-8C00-F75F6A86284D}" type="datetimeFigureOut">
              <a:rPr lang="en-JM" smtClean="0"/>
              <a:t>24/1/2018</a:t>
            </a:fld>
            <a:endParaRPr lang="en-JM"/>
          </a:p>
        </p:txBody>
      </p:sp>
      <p:sp>
        <p:nvSpPr>
          <p:cNvPr id="4" name="Footer Placeholder 3">
            <a:extLst>
              <a:ext uri="{FF2B5EF4-FFF2-40B4-BE49-F238E27FC236}">
                <a16:creationId xmlns:a16="http://schemas.microsoft.com/office/drawing/2014/main" id="{F13256FF-8503-44A4-9A7D-F6831D9A84CA}"/>
              </a:ext>
            </a:extLst>
          </p:cNvPr>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JM"/>
          </a:p>
        </p:txBody>
      </p:sp>
      <p:sp>
        <p:nvSpPr>
          <p:cNvPr id="5" name="Slide Number Placeholder 4">
            <a:extLst>
              <a:ext uri="{FF2B5EF4-FFF2-40B4-BE49-F238E27FC236}">
                <a16:creationId xmlns:a16="http://schemas.microsoft.com/office/drawing/2014/main" id="{81E7D28D-E464-4CD8-8C35-3884AA97BE8E}"/>
              </a:ext>
            </a:extLst>
          </p:cNvPr>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3CE7DAA9-A834-4D57-95A6-5AACABB8C3A3}" type="slidenum">
              <a:rPr lang="en-JM" smtClean="0"/>
              <a:t>‹#›</a:t>
            </a:fld>
            <a:endParaRPr lang="en-JM"/>
          </a:p>
        </p:txBody>
      </p:sp>
    </p:spTree>
    <p:extLst>
      <p:ext uri="{BB962C8B-B14F-4D97-AF65-F5344CB8AC3E}">
        <p14:creationId xmlns:p14="http://schemas.microsoft.com/office/powerpoint/2010/main" val="302243996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BDC79-2330-4291-86AC-FECB7FB9A8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JM"/>
          </a:p>
        </p:txBody>
      </p:sp>
      <p:sp>
        <p:nvSpPr>
          <p:cNvPr id="3" name="Subtitle 2">
            <a:extLst>
              <a:ext uri="{FF2B5EF4-FFF2-40B4-BE49-F238E27FC236}">
                <a16:creationId xmlns:a16="http://schemas.microsoft.com/office/drawing/2014/main" id="{B59CE659-84CB-47CE-9F84-AE0AFF02C8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JM"/>
          </a:p>
        </p:txBody>
      </p:sp>
      <p:sp>
        <p:nvSpPr>
          <p:cNvPr id="4" name="Date Placeholder 3">
            <a:extLst>
              <a:ext uri="{FF2B5EF4-FFF2-40B4-BE49-F238E27FC236}">
                <a16:creationId xmlns:a16="http://schemas.microsoft.com/office/drawing/2014/main" id="{A263B338-74B6-41BA-90AD-DAE8A99B42B5}"/>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5" name="Footer Placeholder 4">
            <a:extLst>
              <a:ext uri="{FF2B5EF4-FFF2-40B4-BE49-F238E27FC236}">
                <a16:creationId xmlns:a16="http://schemas.microsoft.com/office/drawing/2014/main" id="{E65126C3-FCE9-4FC4-A5D8-AB26452E51ED}"/>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02C6D0BE-156F-425C-A408-24EBC95CE604}"/>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740257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52BF9-906C-4038-97C2-7ADDB8D67E69}"/>
              </a:ext>
            </a:extLst>
          </p:cNvPr>
          <p:cNvSpPr>
            <a:spLocks noGrp="1"/>
          </p:cNvSpPr>
          <p:nvPr>
            <p:ph type="title"/>
          </p:nvPr>
        </p:nvSpPr>
        <p:spPr/>
        <p:txBody>
          <a:bodyPr/>
          <a:lstStyle/>
          <a:p>
            <a:r>
              <a:rPr lang="en-US"/>
              <a:t>Click to edit Master title style</a:t>
            </a:r>
            <a:endParaRPr lang="en-JM"/>
          </a:p>
        </p:txBody>
      </p:sp>
      <p:sp>
        <p:nvSpPr>
          <p:cNvPr id="3" name="Vertical Text Placeholder 2">
            <a:extLst>
              <a:ext uri="{FF2B5EF4-FFF2-40B4-BE49-F238E27FC236}">
                <a16:creationId xmlns:a16="http://schemas.microsoft.com/office/drawing/2014/main" id="{36CD8A55-FFFC-4449-B017-68605D688CF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Date Placeholder 3">
            <a:extLst>
              <a:ext uri="{FF2B5EF4-FFF2-40B4-BE49-F238E27FC236}">
                <a16:creationId xmlns:a16="http://schemas.microsoft.com/office/drawing/2014/main" id="{ABE4EA6F-885E-4A5A-9E4D-89F58ABA41EE}"/>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5" name="Footer Placeholder 4">
            <a:extLst>
              <a:ext uri="{FF2B5EF4-FFF2-40B4-BE49-F238E27FC236}">
                <a16:creationId xmlns:a16="http://schemas.microsoft.com/office/drawing/2014/main" id="{504C3B88-CD7B-4557-B9BB-65560488F466}"/>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1EA76625-EC88-41BD-9BB4-64CAAFC69983}"/>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3350822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A91A6C-72A1-4A46-8EAB-712A8F31D51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JM"/>
          </a:p>
        </p:txBody>
      </p:sp>
      <p:sp>
        <p:nvSpPr>
          <p:cNvPr id="3" name="Vertical Text Placeholder 2">
            <a:extLst>
              <a:ext uri="{FF2B5EF4-FFF2-40B4-BE49-F238E27FC236}">
                <a16:creationId xmlns:a16="http://schemas.microsoft.com/office/drawing/2014/main" id="{3F21F031-72B5-477D-A6A9-F864AD6B09A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Date Placeholder 3">
            <a:extLst>
              <a:ext uri="{FF2B5EF4-FFF2-40B4-BE49-F238E27FC236}">
                <a16:creationId xmlns:a16="http://schemas.microsoft.com/office/drawing/2014/main" id="{25C28E72-60E7-473E-B076-15F0D319E393}"/>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5" name="Footer Placeholder 4">
            <a:extLst>
              <a:ext uri="{FF2B5EF4-FFF2-40B4-BE49-F238E27FC236}">
                <a16:creationId xmlns:a16="http://schemas.microsoft.com/office/drawing/2014/main" id="{4DC5E4CB-85D1-48E8-B954-631A46946814}"/>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4A9B1BA2-D351-4648-A5E6-FB06BA19898A}"/>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234401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C22BE-2201-401F-A1D1-B83CD3ABD9AE}"/>
              </a:ext>
            </a:extLst>
          </p:cNvPr>
          <p:cNvSpPr>
            <a:spLocks noGrp="1"/>
          </p:cNvSpPr>
          <p:nvPr>
            <p:ph type="title"/>
          </p:nvPr>
        </p:nvSpPr>
        <p:spPr/>
        <p:txBody>
          <a:bodyPr/>
          <a:lstStyle/>
          <a:p>
            <a:r>
              <a:rPr lang="en-US"/>
              <a:t>Click to edit Master title style</a:t>
            </a:r>
            <a:endParaRPr lang="en-JM"/>
          </a:p>
        </p:txBody>
      </p:sp>
      <p:sp>
        <p:nvSpPr>
          <p:cNvPr id="3" name="Content Placeholder 2">
            <a:extLst>
              <a:ext uri="{FF2B5EF4-FFF2-40B4-BE49-F238E27FC236}">
                <a16:creationId xmlns:a16="http://schemas.microsoft.com/office/drawing/2014/main" id="{5AE51E3F-E5BD-4CAA-BE51-D5226D2D565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Date Placeholder 3">
            <a:extLst>
              <a:ext uri="{FF2B5EF4-FFF2-40B4-BE49-F238E27FC236}">
                <a16:creationId xmlns:a16="http://schemas.microsoft.com/office/drawing/2014/main" id="{C742E1CA-FE28-4B86-AFEA-9A880E469678}"/>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5" name="Footer Placeholder 4">
            <a:extLst>
              <a:ext uri="{FF2B5EF4-FFF2-40B4-BE49-F238E27FC236}">
                <a16:creationId xmlns:a16="http://schemas.microsoft.com/office/drawing/2014/main" id="{94FFC359-BB17-4789-BF53-10ACF6D83600}"/>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3F25144C-EEC9-4272-BA32-50B2ADF8A784}"/>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2827899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417BB-C798-453D-BDF0-1873898855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JM"/>
          </a:p>
        </p:txBody>
      </p:sp>
      <p:sp>
        <p:nvSpPr>
          <p:cNvPr id="3" name="Text Placeholder 2">
            <a:extLst>
              <a:ext uri="{FF2B5EF4-FFF2-40B4-BE49-F238E27FC236}">
                <a16:creationId xmlns:a16="http://schemas.microsoft.com/office/drawing/2014/main" id="{E4ED676A-CF20-42CC-A54F-2A67781EB4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B80E4F5-F6D3-4708-BC72-D08E7A7A0EFE}"/>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5" name="Footer Placeholder 4">
            <a:extLst>
              <a:ext uri="{FF2B5EF4-FFF2-40B4-BE49-F238E27FC236}">
                <a16:creationId xmlns:a16="http://schemas.microsoft.com/office/drawing/2014/main" id="{558EE56F-5111-48BC-AFFE-EAB3C813A11B}"/>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DBDF6801-77A0-4A00-9CDF-58181103072C}"/>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3036176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3E4E8-B284-4340-8C03-13EDF8BA5955}"/>
              </a:ext>
            </a:extLst>
          </p:cNvPr>
          <p:cNvSpPr>
            <a:spLocks noGrp="1"/>
          </p:cNvSpPr>
          <p:nvPr>
            <p:ph type="title"/>
          </p:nvPr>
        </p:nvSpPr>
        <p:spPr/>
        <p:txBody>
          <a:bodyPr/>
          <a:lstStyle/>
          <a:p>
            <a:r>
              <a:rPr lang="en-US"/>
              <a:t>Click to edit Master title style</a:t>
            </a:r>
            <a:endParaRPr lang="en-JM"/>
          </a:p>
        </p:txBody>
      </p:sp>
      <p:sp>
        <p:nvSpPr>
          <p:cNvPr id="3" name="Content Placeholder 2">
            <a:extLst>
              <a:ext uri="{FF2B5EF4-FFF2-40B4-BE49-F238E27FC236}">
                <a16:creationId xmlns:a16="http://schemas.microsoft.com/office/drawing/2014/main" id="{AEC4F91F-164F-4F2E-8903-59CCA18B4C0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Content Placeholder 3">
            <a:extLst>
              <a:ext uri="{FF2B5EF4-FFF2-40B4-BE49-F238E27FC236}">
                <a16:creationId xmlns:a16="http://schemas.microsoft.com/office/drawing/2014/main" id="{263E5F62-FA55-45F6-AE9E-013F9798DFF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5" name="Date Placeholder 4">
            <a:extLst>
              <a:ext uri="{FF2B5EF4-FFF2-40B4-BE49-F238E27FC236}">
                <a16:creationId xmlns:a16="http://schemas.microsoft.com/office/drawing/2014/main" id="{58A28545-D008-495E-80FE-E28F900ED290}"/>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6" name="Footer Placeholder 5">
            <a:extLst>
              <a:ext uri="{FF2B5EF4-FFF2-40B4-BE49-F238E27FC236}">
                <a16:creationId xmlns:a16="http://schemas.microsoft.com/office/drawing/2014/main" id="{8CA0FF0C-3FF4-4043-AE79-FB7E7E3E88BE}"/>
              </a:ext>
            </a:extLst>
          </p:cNvPr>
          <p:cNvSpPr>
            <a:spLocks noGrp="1"/>
          </p:cNvSpPr>
          <p:nvPr>
            <p:ph type="ftr" sz="quarter" idx="11"/>
          </p:nvPr>
        </p:nvSpPr>
        <p:spPr/>
        <p:txBody>
          <a:bodyPr/>
          <a:lstStyle/>
          <a:p>
            <a:endParaRPr lang="en-JM"/>
          </a:p>
        </p:txBody>
      </p:sp>
      <p:sp>
        <p:nvSpPr>
          <p:cNvPr id="7" name="Slide Number Placeholder 6">
            <a:extLst>
              <a:ext uri="{FF2B5EF4-FFF2-40B4-BE49-F238E27FC236}">
                <a16:creationId xmlns:a16="http://schemas.microsoft.com/office/drawing/2014/main" id="{7D0C126B-536F-4441-92BF-E5F354AA56F0}"/>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3633180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EFB66-9A0E-459F-B4C1-37D2A840A65F}"/>
              </a:ext>
            </a:extLst>
          </p:cNvPr>
          <p:cNvSpPr>
            <a:spLocks noGrp="1"/>
          </p:cNvSpPr>
          <p:nvPr>
            <p:ph type="title"/>
          </p:nvPr>
        </p:nvSpPr>
        <p:spPr>
          <a:xfrm>
            <a:off x="839788" y="365125"/>
            <a:ext cx="10515600" cy="1325563"/>
          </a:xfrm>
        </p:spPr>
        <p:txBody>
          <a:bodyPr/>
          <a:lstStyle/>
          <a:p>
            <a:r>
              <a:rPr lang="en-US"/>
              <a:t>Click to edit Master title style</a:t>
            </a:r>
            <a:endParaRPr lang="en-JM"/>
          </a:p>
        </p:txBody>
      </p:sp>
      <p:sp>
        <p:nvSpPr>
          <p:cNvPr id="3" name="Text Placeholder 2">
            <a:extLst>
              <a:ext uri="{FF2B5EF4-FFF2-40B4-BE49-F238E27FC236}">
                <a16:creationId xmlns:a16="http://schemas.microsoft.com/office/drawing/2014/main" id="{C3A48EDE-E8E5-4387-9888-8D090F9899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40EA594-6187-4D96-AAF2-15CE9D8AA16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5" name="Text Placeholder 4">
            <a:extLst>
              <a:ext uri="{FF2B5EF4-FFF2-40B4-BE49-F238E27FC236}">
                <a16:creationId xmlns:a16="http://schemas.microsoft.com/office/drawing/2014/main" id="{4EB57363-CAEC-4A21-A80B-64151ACCF0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9F03BAC-ACBD-4A38-A832-27931987C4A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7" name="Date Placeholder 6">
            <a:extLst>
              <a:ext uri="{FF2B5EF4-FFF2-40B4-BE49-F238E27FC236}">
                <a16:creationId xmlns:a16="http://schemas.microsoft.com/office/drawing/2014/main" id="{9CA0C526-5E52-4C47-910D-F45AE2504A88}"/>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8" name="Footer Placeholder 7">
            <a:extLst>
              <a:ext uri="{FF2B5EF4-FFF2-40B4-BE49-F238E27FC236}">
                <a16:creationId xmlns:a16="http://schemas.microsoft.com/office/drawing/2014/main" id="{08443C1D-1069-4A85-AE13-2FC56A4AFEAA}"/>
              </a:ext>
            </a:extLst>
          </p:cNvPr>
          <p:cNvSpPr>
            <a:spLocks noGrp="1"/>
          </p:cNvSpPr>
          <p:nvPr>
            <p:ph type="ftr" sz="quarter" idx="11"/>
          </p:nvPr>
        </p:nvSpPr>
        <p:spPr/>
        <p:txBody>
          <a:bodyPr/>
          <a:lstStyle/>
          <a:p>
            <a:endParaRPr lang="en-JM"/>
          </a:p>
        </p:txBody>
      </p:sp>
      <p:sp>
        <p:nvSpPr>
          <p:cNvPr id="9" name="Slide Number Placeholder 8">
            <a:extLst>
              <a:ext uri="{FF2B5EF4-FFF2-40B4-BE49-F238E27FC236}">
                <a16:creationId xmlns:a16="http://schemas.microsoft.com/office/drawing/2014/main" id="{4CAB1736-012C-4FB6-9B98-332F5CF8F6FE}"/>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959165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F97F2-135F-44F0-A539-CB715E1F15E9}"/>
              </a:ext>
            </a:extLst>
          </p:cNvPr>
          <p:cNvSpPr>
            <a:spLocks noGrp="1"/>
          </p:cNvSpPr>
          <p:nvPr>
            <p:ph type="title"/>
          </p:nvPr>
        </p:nvSpPr>
        <p:spPr/>
        <p:txBody>
          <a:bodyPr/>
          <a:lstStyle/>
          <a:p>
            <a:r>
              <a:rPr lang="en-US"/>
              <a:t>Click to edit Master title style</a:t>
            </a:r>
            <a:endParaRPr lang="en-JM"/>
          </a:p>
        </p:txBody>
      </p:sp>
      <p:sp>
        <p:nvSpPr>
          <p:cNvPr id="3" name="Date Placeholder 2">
            <a:extLst>
              <a:ext uri="{FF2B5EF4-FFF2-40B4-BE49-F238E27FC236}">
                <a16:creationId xmlns:a16="http://schemas.microsoft.com/office/drawing/2014/main" id="{D7801A58-B2D1-4F44-8C9E-A7548A3F2624}"/>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4" name="Footer Placeholder 3">
            <a:extLst>
              <a:ext uri="{FF2B5EF4-FFF2-40B4-BE49-F238E27FC236}">
                <a16:creationId xmlns:a16="http://schemas.microsoft.com/office/drawing/2014/main" id="{D3001453-13D1-4758-9E94-C589EAA09F20}"/>
              </a:ext>
            </a:extLst>
          </p:cNvPr>
          <p:cNvSpPr>
            <a:spLocks noGrp="1"/>
          </p:cNvSpPr>
          <p:nvPr>
            <p:ph type="ftr" sz="quarter" idx="11"/>
          </p:nvPr>
        </p:nvSpPr>
        <p:spPr/>
        <p:txBody>
          <a:bodyPr/>
          <a:lstStyle/>
          <a:p>
            <a:endParaRPr lang="en-JM"/>
          </a:p>
        </p:txBody>
      </p:sp>
      <p:sp>
        <p:nvSpPr>
          <p:cNvPr id="5" name="Slide Number Placeholder 4">
            <a:extLst>
              <a:ext uri="{FF2B5EF4-FFF2-40B4-BE49-F238E27FC236}">
                <a16:creationId xmlns:a16="http://schemas.microsoft.com/office/drawing/2014/main" id="{85B37AF9-6F41-41EB-ACDC-B2DBC4322816}"/>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820203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873506-E0B2-4410-A381-F0BC30C2074A}"/>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3" name="Footer Placeholder 2">
            <a:extLst>
              <a:ext uri="{FF2B5EF4-FFF2-40B4-BE49-F238E27FC236}">
                <a16:creationId xmlns:a16="http://schemas.microsoft.com/office/drawing/2014/main" id="{E375C5F9-4F5C-4E35-AF1E-B986940929D8}"/>
              </a:ext>
            </a:extLst>
          </p:cNvPr>
          <p:cNvSpPr>
            <a:spLocks noGrp="1"/>
          </p:cNvSpPr>
          <p:nvPr>
            <p:ph type="ftr" sz="quarter" idx="11"/>
          </p:nvPr>
        </p:nvSpPr>
        <p:spPr/>
        <p:txBody>
          <a:bodyPr/>
          <a:lstStyle/>
          <a:p>
            <a:endParaRPr lang="en-JM"/>
          </a:p>
        </p:txBody>
      </p:sp>
      <p:sp>
        <p:nvSpPr>
          <p:cNvPr id="4" name="Slide Number Placeholder 3">
            <a:extLst>
              <a:ext uri="{FF2B5EF4-FFF2-40B4-BE49-F238E27FC236}">
                <a16:creationId xmlns:a16="http://schemas.microsoft.com/office/drawing/2014/main" id="{7C37E8B8-1A25-4EA0-BCAF-78D7CEF722A9}"/>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2248217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290B5-7A86-4B65-94FF-C0BFC6D9D3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M"/>
          </a:p>
        </p:txBody>
      </p:sp>
      <p:sp>
        <p:nvSpPr>
          <p:cNvPr id="3" name="Content Placeholder 2">
            <a:extLst>
              <a:ext uri="{FF2B5EF4-FFF2-40B4-BE49-F238E27FC236}">
                <a16:creationId xmlns:a16="http://schemas.microsoft.com/office/drawing/2014/main" id="{FDA25429-BD10-4EE6-A5C7-8D51651B51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Text Placeholder 3">
            <a:extLst>
              <a:ext uri="{FF2B5EF4-FFF2-40B4-BE49-F238E27FC236}">
                <a16:creationId xmlns:a16="http://schemas.microsoft.com/office/drawing/2014/main" id="{A7FD70EE-38FB-4DDD-9DB8-38BE72C1D4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918C-8EC8-42A5-AF68-93270205525B}"/>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6" name="Footer Placeholder 5">
            <a:extLst>
              <a:ext uri="{FF2B5EF4-FFF2-40B4-BE49-F238E27FC236}">
                <a16:creationId xmlns:a16="http://schemas.microsoft.com/office/drawing/2014/main" id="{C865F168-123B-40D5-84DB-B17506EE2067}"/>
              </a:ext>
            </a:extLst>
          </p:cNvPr>
          <p:cNvSpPr>
            <a:spLocks noGrp="1"/>
          </p:cNvSpPr>
          <p:nvPr>
            <p:ph type="ftr" sz="quarter" idx="11"/>
          </p:nvPr>
        </p:nvSpPr>
        <p:spPr/>
        <p:txBody>
          <a:bodyPr/>
          <a:lstStyle/>
          <a:p>
            <a:endParaRPr lang="en-JM"/>
          </a:p>
        </p:txBody>
      </p:sp>
      <p:sp>
        <p:nvSpPr>
          <p:cNvPr id="7" name="Slide Number Placeholder 6">
            <a:extLst>
              <a:ext uri="{FF2B5EF4-FFF2-40B4-BE49-F238E27FC236}">
                <a16:creationId xmlns:a16="http://schemas.microsoft.com/office/drawing/2014/main" id="{5291F67E-CF8B-4738-ACAB-954D9648A949}"/>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2087663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A63B6-00EC-420F-8741-FFABD52411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M"/>
          </a:p>
        </p:txBody>
      </p:sp>
      <p:sp>
        <p:nvSpPr>
          <p:cNvPr id="3" name="Picture Placeholder 2">
            <a:extLst>
              <a:ext uri="{FF2B5EF4-FFF2-40B4-BE49-F238E27FC236}">
                <a16:creationId xmlns:a16="http://schemas.microsoft.com/office/drawing/2014/main" id="{1908EFE9-FCFC-4663-9CF5-194DD2550B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JM"/>
          </a:p>
        </p:txBody>
      </p:sp>
      <p:sp>
        <p:nvSpPr>
          <p:cNvPr id="4" name="Text Placeholder 3">
            <a:extLst>
              <a:ext uri="{FF2B5EF4-FFF2-40B4-BE49-F238E27FC236}">
                <a16:creationId xmlns:a16="http://schemas.microsoft.com/office/drawing/2014/main" id="{37DA45AF-C420-48AD-85A5-7862329499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FEFAEE-C64A-47DD-9354-F3B2297B045B}"/>
              </a:ext>
            </a:extLst>
          </p:cNvPr>
          <p:cNvSpPr>
            <a:spLocks noGrp="1"/>
          </p:cNvSpPr>
          <p:nvPr>
            <p:ph type="dt" sz="half" idx="10"/>
          </p:nvPr>
        </p:nvSpPr>
        <p:spPr/>
        <p:txBody>
          <a:bodyPr/>
          <a:lstStyle/>
          <a:p>
            <a:fld id="{FB3DC4C2-4C19-418F-97BB-89126F936EBE}" type="datetimeFigureOut">
              <a:rPr lang="en-JM" smtClean="0"/>
              <a:t>23/1/2018</a:t>
            </a:fld>
            <a:endParaRPr lang="en-JM"/>
          </a:p>
        </p:txBody>
      </p:sp>
      <p:sp>
        <p:nvSpPr>
          <p:cNvPr id="6" name="Footer Placeholder 5">
            <a:extLst>
              <a:ext uri="{FF2B5EF4-FFF2-40B4-BE49-F238E27FC236}">
                <a16:creationId xmlns:a16="http://schemas.microsoft.com/office/drawing/2014/main" id="{465B8311-80C1-4854-99CD-60D55477CA5A}"/>
              </a:ext>
            </a:extLst>
          </p:cNvPr>
          <p:cNvSpPr>
            <a:spLocks noGrp="1"/>
          </p:cNvSpPr>
          <p:nvPr>
            <p:ph type="ftr" sz="quarter" idx="11"/>
          </p:nvPr>
        </p:nvSpPr>
        <p:spPr/>
        <p:txBody>
          <a:bodyPr/>
          <a:lstStyle/>
          <a:p>
            <a:endParaRPr lang="en-JM"/>
          </a:p>
        </p:txBody>
      </p:sp>
      <p:sp>
        <p:nvSpPr>
          <p:cNvPr id="7" name="Slide Number Placeholder 6">
            <a:extLst>
              <a:ext uri="{FF2B5EF4-FFF2-40B4-BE49-F238E27FC236}">
                <a16:creationId xmlns:a16="http://schemas.microsoft.com/office/drawing/2014/main" id="{3576C566-9457-423F-BE6B-4CFB2507140D}"/>
              </a:ext>
            </a:extLst>
          </p:cNvPr>
          <p:cNvSpPr>
            <a:spLocks noGrp="1"/>
          </p:cNvSpPr>
          <p:nvPr>
            <p:ph type="sldNum" sz="quarter" idx="12"/>
          </p:nvPr>
        </p:nvSpPr>
        <p:spPr/>
        <p:txBody>
          <a:bodyPr/>
          <a:lstStyle/>
          <a:p>
            <a:fld id="{AD634F4C-71F0-4AA7-B282-D6C70E650AEE}" type="slidenum">
              <a:rPr lang="en-JM" smtClean="0"/>
              <a:t>‹#›</a:t>
            </a:fld>
            <a:endParaRPr lang="en-JM"/>
          </a:p>
        </p:txBody>
      </p:sp>
    </p:spTree>
    <p:extLst>
      <p:ext uri="{BB962C8B-B14F-4D97-AF65-F5344CB8AC3E}">
        <p14:creationId xmlns:p14="http://schemas.microsoft.com/office/powerpoint/2010/main" val="3185499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C0CFE9-4122-420D-AF6C-9EBD2D8AF5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JM"/>
          </a:p>
        </p:txBody>
      </p:sp>
      <p:sp>
        <p:nvSpPr>
          <p:cNvPr id="3" name="Text Placeholder 2">
            <a:extLst>
              <a:ext uri="{FF2B5EF4-FFF2-40B4-BE49-F238E27FC236}">
                <a16:creationId xmlns:a16="http://schemas.microsoft.com/office/drawing/2014/main" id="{8539BCD3-AB6F-4405-B0F3-A1DD54BFC4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Date Placeholder 3">
            <a:extLst>
              <a:ext uri="{FF2B5EF4-FFF2-40B4-BE49-F238E27FC236}">
                <a16:creationId xmlns:a16="http://schemas.microsoft.com/office/drawing/2014/main" id="{6C265D8C-BB96-4BAC-834E-2D3658B20D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3DC4C2-4C19-418F-97BB-89126F936EBE}" type="datetimeFigureOut">
              <a:rPr lang="en-JM" smtClean="0"/>
              <a:t>23/1/2018</a:t>
            </a:fld>
            <a:endParaRPr lang="en-JM"/>
          </a:p>
        </p:txBody>
      </p:sp>
      <p:sp>
        <p:nvSpPr>
          <p:cNvPr id="5" name="Footer Placeholder 4">
            <a:extLst>
              <a:ext uri="{FF2B5EF4-FFF2-40B4-BE49-F238E27FC236}">
                <a16:creationId xmlns:a16="http://schemas.microsoft.com/office/drawing/2014/main" id="{10513697-6ABA-42A5-9167-AD3DCF4325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JM"/>
          </a:p>
        </p:txBody>
      </p:sp>
      <p:sp>
        <p:nvSpPr>
          <p:cNvPr id="6" name="Slide Number Placeholder 5">
            <a:extLst>
              <a:ext uri="{FF2B5EF4-FFF2-40B4-BE49-F238E27FC236}">
                <a16:creationId xmlns:a16="http://schemas.microsoft.com/office/drawing/2014/main" id="{9C1EC33A-FDEB-4FC3-ACCD-453998CDB6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634F4C-71F0-4AA7-B282-D6C70E650AEE}" type="slidenum">
              <a:rPr lang="en-JM" smtClean="0"/>
              <a:t>‹#›</a:t>
            </a:fld>
            <a:endParaRPr lang="en-JM"/>
          </a:p>
        </p:txBody>
      </p:sp>
    </p:spTree>
    <p:extLst>
      <p:ext uri="{BB962C8B-B14F-4D97-AF65-F5344CB8AC3E}">
        <p14:creationId xmlns:p14="http://schemas.microsoft.com/office/powerpoint/2010/main" val="13584461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ED752-C2F6-4BC0-ABCB-2D8E23DD28D2}"/>
              </a:ext>
            </a:extLst>
          </p:cNvPr>
          <p:cNvSpPr>
            <a:spLocks noGrp="1"/>
          </p:cNvSpPr>
          <p:nvPr>
            <p:ph type="ctrTitle"/>
          </p:nvPr>
        </p:nvSpPr>
        <p:spPr/>
        <p:txBody>
          <a:bodyPr>
            <a:normAutofit/>
          </a:bodyPr>
          <a:lstStyle/>
          <a:p>
            <a:r>
              <a:rPr lang="en-JM" sz="6500" b="1" dirty="0"/>
              <a:t>General Legal Council </a:t>
            </a:r>
          </a:p>
        </p:txBody>
      </p:sp>
      <p:sp>
        <p:nvSpPr>
          <p:cNvPr id="3" name="Subtitle 2">
            <a:extLst>
              <a:ext uri="{FF2B5EF4-FFF2-40B4-BE49-F238E27FC236}">
                <a16:creationId xmlns:a16="http://schemas.microsoft.com/office/drawing/2014/main" id="{BFA8E009-80E4-45BB-AE65-DE2D56A8AB3D}"/>
              </a:ext>
            </a:extLst>
          </p:cNvPr>
          <p:cNvSpPr>
            <a:spLocks noGrp="1"/>
          </p:cNvSpPr>
          <p:nvPr>
            <p:ph type="subTitle" idx="1"/>
          </p:nvPr>
        </p:nvSpPr>
        <p:spPr>
          <a:xfrm>
            <a:off x="1524000" y="3602038"/>
            <a:ext cx="9144000" cy="2728424"/>
          </a:xfrm>
        </p:spPr>
        <p:txBody>
          <a:bodyPr>
            <a:normAutofit fontScale="40000" lnSpcReduction="20000"/>
          </a:bodyPr>
          <a:lstStyle/>
          <a:p>
            <a:r>
              <a:rPr lang="en-JM" sz="8000" b="1" dirty="0">
                <a:latin typeface="+mj-lt"/>
              </a:rPr>
              <a:t>Presentation to the Institute of Chartered Accountants of Jamaica and the Public Accountancy Board on The Role of Accountants in the GLC’s AML Monitoring of Attorneys</a:t>
            </a:r>
          </a:p>
          <a:p>
            <a:endParaRPr lang="en-JM" sz="8000" dirty="0">
              <a:latin typeface="+mj-lt"/>
            </a:endParaRPr>
          </a:p>
          <a:p>
            <a:endParaRPr lang="en-JM" dirty="0"/>
          </a:p>
          <a:p>
            <a:r>
              <a:rPr lang="en-JM" sz="4300" dirty="0"/>
              <a:t>By: Candice Williams </a:t>
            </a:r>
          </a:p>
        </p:txBody>
      </p:sp>
    </p:spTree>
    <p:extLst>
      <p:ext uri="{BB962C8B-B14F-4D97-AF65-F5344CB8AC3E}">
        <p14:creationId xmlns:p14="http://schemas.microsoft.com/office/powerpoint/2010/main" val="206725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A4ECE-1D64-4320-963F-8D0354893A02}"/>
              </a:ext>
            </a:extLst>
          </p:cNvPr>
          <p:cNvSpPr>
            <a:spLocks noGrp="1"/>
          </p:cNvSpPr>
          <p:nvPr>
            <p:ph type="title"/>
          </p:nvPr>
        </p:nvSpPr>
        <p:spPr/>
        <p:txBody>
          <a:bodyPr/>
          <a:lstStyle/>
          <a:p>
            <a:r>
              <a:rPr lang="en-JM" u="sng" dirty="0"/>
              <a:t>The Competent Authority</a:t>
            </a:r>
          </a:p>
        </p:txBody>
      </p:sp>
      <p:sp>
        <p:nvSpPr>
          <p:cNvPr id="3" name="Content Placeholder 2">
            <a:extLst>
              <a:ext uri="{FF2B5EF4-FFF2-40B4-BE49-F238E27FC236}">
                <a16:creationId xmlns:a16="http://schemas.microsoft.com/office/drawing/2014/main" id="{EB7959F2-42B7-492F-853B-23F94ED815F0}"/>
              </a:ext>
            </a:extLst>
          </p:cNvPr>
          <p:cNvSpPr>
            <a:spLocks noGrp="1"/>
          </p:cNvSpPr>
          <p:nvPr>
            <p:ph idx="1"/>
          </p:nvPr>
        </p:nvSpPr>
        <p:spPr>
          <a:xfrm>
            <a:off x="838200" y="1378226"/>
            <a:ext cx="11194774" cy="5632173"/>
          </a:xfrm>
        </p:spPr>
        <p:txBody>
          <a:bodyPr>
            <a:normAutofit fontScale="47500" lnSpcReduction="20000"/>
          </a:bodyPr>
          <a:lstStyle/>
          <a:p>
            <a:pPr marL="0" indent="0" algn="just">
              <a:buNone/>
            </a:pPr>
            <a:r>
              <a:rPr lang="en-JM" altLang="en-US" sz="4000" dirty="0"/>
              <a:t>The role of the GLC as the Competent Authority for attorneys is to ensure that attorneys operate in a manner that is in compliance with POCA and its Regulations.</a:t>
            </a:r>
          </a:p>
          <a:p>
            <a:pPr marL="0" indent="0" algn="just">
              <a:buNone/>
            </a:pPr>
            <a:endParaRPr lang="en-JM" altLang="en-US" sz="4000" dirty="0"/>
          </a:p>
          <a:p>
            <a:pPr marL="0" indent="0" algn="just">
              <a:buNone/>
            </a:pPr>
            <a:r>
              <a:rPr lang="en-JM" altLang="en-US" sz="4000" dirty="0"/>
              <a:t>As the Competent Authority, GLC is empowered to:</a:t>
            </a:r>
          </a:p>
          <a:p>
            <a:pPr algn="just"/>
            <a:r>
              <a:rPr lang="en-JM" altLang="en-US" sz="4000" dirty="0"/>
              <a:t>issue guidelines to attorneys in the regulated sector regarding effective measures to prevent money laundering;</a:t>
            </a:r>
          </a:p>
          <a:p>
            <a:pPr algn="just"/>
            <a:r>
              <a:rPr lang="en-JM" altLang="en-US" sz="4000" dirty="0"/>
              <a:t>establish such measures as it thinks fit to monitor compliance by attorneys with POCA and the Regulations made under POCA including the carrying out of inspections or other verification procedures, whether on its own, or through a third party;</a:t>
            </a:r>
          </a:p>
          <a:p>
            <a:pPr algn="just"/>
            <a:r>
              <a:rPr lang="en-JM" altLang="en-US" sz="4000" dirty="0"/>
              <a:t>issue directions to any attorney including directions to take such measures as are necessary to prevent, detect, or reduce the risk of money laundering or terrorism financing; </a:t>
            </a:r>
          </a:p>
          <a:p>
            <a:pPr algn="just"/>
            <a:r>
              <a:rPr lang="en-JM" altLang="en-US" sz="4000" dirty="0"/>
              <a:t>examine and take copies of information or documents in the possession or control of any attorney relating to the operations of that attorney; </a:t>
            </a:r>
          </a:p>
          <a:p>
            <a:pPr algn="just"/>
            <a:r>
              <a:rPr lang="en-JM" altLang="en-US" sz="4000" dirty="0"/>
              <a:t>share any examination conducted by it with another competent authority (e.g.  BOJ), a Supervisory Authority (e.g. FSC) or the Designated Authority (FID), or an authority in another jurisdiction exercising functions  similar to those of any of the aforementioned authorities excepting information which is protected from disclosure under POCA or any other law; and</a:t>
            </a:r>
          </a:p>
          <a:p>
            <a:pPr algn="just"/>
            <a:r>
              <a:rPr lang="en-JM" altLang="en-US" sz="4000" dirty="0"/>
              <a:t>impose registration requirements where none exist and require by notice in writing, that businesses register with it such particulars as may be prescribed and/or make such reports in respect of matters specified in the notice.</a:t>
            </a:r>
          </a:p>
          <a:p>
            <a:pPr marL="0" indent="0" algn="just">
              <a:buNone/>
            </a:pPr>
            <a:endParaRPr lang="en-029" altLang="en-US" sz="4000" dirty="0"/>
          </a:p>
          <a:p>
            <a:endParaRPr lang="en-JM" dirty="0"/>
          </a:p>
        </p:txBody>
      </p:sp>
    </p:spTree>
    <p:extLst>
      <p:ext uri="{BB962C8B-B14F-4D97-AF65-F5344CB8AC3E}">
        <p14:creationId xmlns:p14="http://schemas.microsoft.com/office/powerpoint/2010/main" val="2865318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E44C4-0577-4556-8D28-B0858B5DF08C}"/>
              </a:ext>
            </a:extLst>
          </p:cNvPr>
          <p:cNvSpPr>
            <a:spLocks noGrp="1"/>
          </p:cNvSpPr>
          <p:nvPr>
            <p:ph type="title"/>
          </p:nvPr>
        </p:nvSpPr>
        <p:spPr/>
        <p:txBody>
          <a:bodyPr>
            <a:normAutofit/>
          </a:bodyPr>
          <a:lstStyle/>
          <a:p>
            <a:pPr marL="228600" lvl="0" indent="-228600">
              <a:spcBef>
                <a:spcPts val="1000"/>
              </a:spcBef>
            </a:pPr>
            <a:r>
              <a:rPr lang="en-JM" u="sng" dirty="0">
                <a:solidFill>
                  <a:prstClr val="black"/>
                </a:solidFill>
                <a:latin typeface="Calibri" panose="020F0502020204030204"/>
                <a:ea typeface="+mn-ea"/>
                <a:cs typeface="+mn-cs"/>
              </a:rPr>
              <a:t>Nature and Type of Examination</a:t>
            </a:r>
            <a:br>
              <a:rPr lang="en-JM" dirty="0">
                <a:solidFill>
                  <a:prstClr val="black"/>
                </a:solidFill>
                <a:latin typeface="Calibri" panose="020F0502020204030204"/>
                <a:ea typeface="+mn-ea"/>
                <a:cs typeface="+mn-cs"/>
              </a:rPr>
            </a:br>
            <a:endParaRPr lang="en-JM" dirty="0"/>
          </a:p>
        </p:txBody>
      </p:sp>
      <p:sp>
        <p:nvSpPr>
          <p:cNvPr id="3" name="Content Placeholder 2">
            <a:extLst>
              <a:ext uri="{FF2B5EF4-FFF2-40B4-BE49-F238E27FC236}">
                <a16:creationId xmlns:a16="http://schemas.microsoft.com/office/drawing/2014/main" id="{BC609451-7298-4FFD-A33D-77BEBF994255}"/>
              </a:ext>
            </a:extLst>
          </p:cNvPr>
          <p:cNvSpPr>
            <a:spLocks noGrp="1"/>
          </p:cNvSpPr>
          <p:nvPr>
            <p:ph idx="1"/>
          </p:nvPr>
        </p:nvSpPr>
        <p:spPr/>
        <p:txBody>
          <a:bodyPr>
            <a:normAutofit/>
          </a:bodyPr>
          <a:lstStyle/>
          <a:p>
            <a:pPr marL="0" indent="0" algn="just">
              <a:spcAft>
                <a:spcPts val="0"/>
              </a:spcAft>
              <a:buNone/>
            </a:pPr>
            <a:r>
              <a:rPr lang="en-JM" dirty="0">
                <a:effectLst/>
              </a:rPr>
              <a:t> </a:t>
            </a:r>
          </a:p>
          <a:p>
            <a:pPr marL="0" indent="0" algn="just">
              <a:spcAft>
                <a:spcPts val="0"/>
              </a:spcAft>
              <a:buNone/>
            </a:pPr>
            <a:r>
              <a:rPr lang="en-JM" dirty="0">
                <a:effectLst/>
              </a:rPr>
              <a:t>An examination is </a:t>
            </a:r>
            <a:r>
              <a:rPr lang="en-JM" u="sng" dirty="0">
                <a:solidFill>
                  <a:srgbClr val="FF0000"/>
                </a:solidFill>
                <a:effectLst/>
              </a:rPr>
              <a:t>not intended to be an audit </a:t>
            </a:r>
            <a:r>
              <a:rPr lang="en-JM" dirty="0">
                <a:effectLst/>
              </a:rPr>
              <a:t>of the business activities of an attorney but rather a procedure by which the GLC tests the adequacy of the programmes, policies, procedures, controls and systems implemented by attorneys engaged in designated activities to ensure compliance with the POCA Part V and the POCA (MLP) Regulations. </a:t>
            </a:r>
          </a:p>
          <a:p>
            <a:pPr marL="0" indent="0" algn="just">
              <a:spcAft>
                <a:spcPts val="0"/>
              </a:spcAft>
              <a:buNone/>
            </a:pPr>
            <a:endParaRPr lang="en-JM" dirty="0"/>
          </a:p>
          <a:p>
            <a:pPr marL="0" indent="0" algn="just">
              <a:spcAft>
                <a:spcPts val="0"/>
              </a:spcAft>
              <a:buNone/>
            </a:pPr>
            <a:r>
              <a:rPr lang="en-JM" dirty="0">
                <a:effectLst/>
              </a:rPr>
              <a:t>This involves taking a specimen from the files in order to determine if th</a:t>
            </a:r>
            <a:r>
              <a:rPr lang="en-JM" dirty="0"/>
              <a:t>e attorney is compliant with AML Regulations. </a:t>
            </a:r>
            <a:endParaRPr lang="en-JM" dirty="0">
              <a:effectLst/>
            </a:endParaRPr>
          </a:p>
          <a:p>
            <a:pPr marL="0" indent="0" algn="just">
              <a:spcAft>
                <a:spcPts val="0"/>
              </a:spcAft>
              <a:buNone/>
            </a:pPr>
            <a:endParaRPr lang="en-JM" dirty="0">
              <a:effectLst/>
            </a:endParaRPr>
          </a:p>
          <a:p>
            <a:endParaRPr lang="en-JM" dirty="0"/>
          </a:p>
        </p:txBody>
      </p:sp>
    </p:spTree>
    <p:extLst>
      <p:ext uri="{BB962C8B-B14F-4D97-AF65-F5344CB8AC3E}">
        <p14:creationId xmlns:p14="http://schemas.microsoft.com/office/powerpoint/2010/main" val="3018124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1E272-E8CE-4B04-8803-C9325EFE562D}"/>
              </a:ext>
            </a:extLst>
          </p:cNvPr>
          <p:cNvSpPr>
            <a:spLocks noGrp="1"/>
          </p:cNvSpPr>
          <p:nvPr>
            <p:ph type="title"/>
          </p:nvPr>
        </p:nvSpPr>
        <p:spPr/>
        <p:txBody>
          <a:bodyPr>
            <a:normAutofit fontScale="90000"/>
          </a:bodyPr>
          <a:lstStyle/>
          <a:p>
            <a:r>
              <a:rPr lang="en-JM" dirty="0">
                <a:effectLst/>
              </a:rPr>
              <a:t>The GLC administers four types of examination:</a:t>
            </a:r>
            <a:br>
              <a:rPr lang="en-JM" dirty="0">
                <a:effectLst/>
              </a:rPr>
            </a:br>
            <a:endParaRPr lang="en-JM" dirty="0"/>
          </a:p>
        </p:txBody>
      </p:sp>
      <p:sp>
        <p:nvSpPr>
          <p:cNvPr id="3" name="Content Placeholder 2">
            <a:extLst>
              <a:ext uri="{FF2B5EF4-FFF2-40B4-BE49-F238E27FC236}">
                <a16:creationId xmlns:a16="http://schemas.microsoft.com/office/drawing/2014/main" id="{E6FADFEF-BE57-4BEB-B66E-97D388B96FCF}"/>
              </a:ext>
            </a:extLst>
          </p:cNvPr>
          <p:cNvSpPr>
            <a:spLocks noGrp="1"/>
          </p:cNvSpPr>
          <p:nvPr>
            <p:ph idx="1"/>
          </p:nvPr>
        </p:nvSpPr>
        <p:spPr/>
        <p:txBody>
          <a:bodyPr/>
          <a:lstStyle/>
          <a:p>
            <a:pPr marL="0" indent="0">
              <a:buNone/>
            </a:pPr>
            <a:r>
              <a:rPr lang="en-JM" dirty="0"/>
              <a:t>1.</a:t>
            </a:r>
            <a:r>
              <a:rPr lang="en-JM" dirty="0">
                <a:effectLst/>
              </a:rPr>
              <a:t>routine biennial examinations</a:t>
            </a:r>
          </a:p>
          <a:p>
            <a:pPr marL="0" indent="0">
              <a:buNone/>
            </a:pPr>
            <a:r>
              <a:rPr lang="en-JM" dirty="0"/>
              <a:t>2. </a:t>
            </a:r>
            <a:r>
              <a:rPr lang="en-JM" dirty="0">
                <a:effectLst/>
              </a:rPr>
              <a:t>follow-up examinations</a:t>
            </a:r>
          </a:p>
          <a:p>
            <a:pPr marL="0" indent="0">
              <a:buNone/>
            </a:pPr>
            <a:r>
              <a:rPr lang="en-JM" dirty="0"/>
              <a:t>3.</a:t>
            </a:r>
            <a:r>
              <a:rPr lang="en-JM" dirty="0">
                <a:effectLst/>
              </a:rPr>
              <a:t>random examinations</a:t>
            </a:r>
          </a:p>
          <a:p>
            <a:pPr marL="0" indent="0">
              <a:buNone/>
            </a:pPr>
            <a:r>
              <a:rPr lang="en-JM" dirty="0"/>
              <a:t>4. </a:t>
            </a:r>
            <a:r>
              <a:rPr lang="en-JM" dirty="0">
                <a:effectLst/>
              </a:rPr>
              <a:t>special examinations. </a:t>
            </a:r>
          </a:p>
          <a:p>
            <a:endParaRPr lang="en-JM" dirty="0"/>
          </a:p>
        </p:txBody>
      </p:sp>
    </p:spTree>
    <p:extLst>
      <p:ext uri="{BB962C8B-B14F-4D97-AF65-F5344CB8AC3E}">
        <p14:creationId xmlns:p14="http://schemas.microsoft.com/office/powerpoint/2010/main" val="704576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73BF4D-CE97-4C55-A18B-E7D12B38BB6B}"/>
              </a:ext>
            </a:extLst>
          </p:cNvPr>
          <p:cNvSpPr>
            <a:spLocks noGrp="1"/>
          </p:cNvSpPr>
          <p:nvPr>
            <p:ph idx="1"/>
          </p:nvPr>
        </p:nvSpPr>
        <p:spPr/>
        <p:txBody>
          <a:bodyPr/>
          <a:lstStyle/>
          <a:p>
            <a:pPr marL="0" indent="0">
              <a:buNone/>
            </a:pPr>
            <a:r>
              <a:rPr lang="en-JM" dirty="0">
                <a:effectLst/>
              </a:rPr>
              <a:t>Chartered Accountants or Public accountants holding a valid practising certificate from the Public Accountancy Board under the Public Accountancy Act are authorised by the GLC to conduct examinations on its behalf. </a:t>
            </a:r>
          </a:p>
          <a:p>
            <a:pPr marL="0" indent="0">
              <a:buNone/>
            </a:pPr>
            <a:endParaRPr lang="en-JM" dirty="0"/>
          </a:p>
          <a:p>
            <a:pPr marL="0" indent="0">
              <a:buNone/>
            </a:pPr>
            <a:r>
              <a:rPr lang="en-JM" dirty="0">
                <a:effectLst/>
              </a:rPr>
              <a:t>Routine examinations will be conducted by such an accountant selected by the attorney  and who is independent of the attorney. Follow up, random and special examinations will be conducted by GLC personnel or agents</a:t>
            </a:r>
            <a:endParaRPr lang="en-JM" dirty="0"/>
          </a:p>
          <a:p>
            <a:endParaRPr lang="en-JM" dirty="0"/>
          </a:p>
        </p:txBody>
      </p:sp>
    </p:spTree>
    <p:extLst>
      <p:ext uri="{BB962C8B-B14F-4D97-AF65-F5344CB8AC3E}">
        <p14:creationId xmlns:p14="http://schemas.microsoft.com/office/powerpoint/2010/main" val="879163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7DF-E58C-47C8-A02C-2090296365A7}"/>
              </a:ext>
            </a:extLst>
          </p:cNvPr>
          <p:cNvSpPr>
            <a:spLocks noGrp="1"/>
          </p:cNvSpPr>
          <p:nvPr>
            <p:ph type="title"/>
          </p:nvPr>
        </p:nvSpPr>
        <p:spPr/>
        <p:txBody>
          <a:bodyPr/>
          <a:lstStyle/>
          <a:p>
            <a:r>
              <a:rPr lang="en-JM" u="sng" dirty="0"/>
              <a:t>Routine Examinations</a:t>
            </a:r>
          </a:p>
        </p:txBody>
      </p:sp>
      <p:sp>
        <p:nvSpPr>
          <p:cNvPr id="3" name="Content Placeholder 2">
            <a:extLst>
              <a:ext uri="{FF2B5EF4-FFF2-40B4-BE49-F238E27FC236}">
                <a16:creationId xmlns:a16="http://schemas.microsoft.com/office/drawing/2014/main" id="{C78021CB-0E9B-4F4E-9843-398C45435A8B}"/>
              </a:ext>
            </a:extLst>
          </p:cNvPr>
          <p:cNvSpPr>
            <a:spLocks noGrp="1"/>
          </p:cNvSpPr>
          <p:nvPr>
            <p:ph idx="1"/>
          </p:nvPr>
        </p:nvSpPr>
        <p:spPr/>
        <p:txBody>
          <a:bodyPr>
            <a:normAutofit fontScale="85000" lnSpcReduction="20000"/>
          </a:bodyPr>
          <a:lstStyle/>
          <a:p>
            <a:pPr marL="0" indent="0">
              <a:buNone/>
            </a:pPr>
            <a:r>
              <a:rPr lang="en-JM" dirty="0">
                <a:effectLst/>
              </a:rPr>
              <a:t>The examination period of the GLC for routine examinations is a two-year period from January 1 of a year to December 31 of the following year and a routine examination must be completed by June 1 immediately following the end of each examination year.</a:t>
            </a:r>
          </a:p>
          <a:p>
            <a:pPr marL="0" indent="0">
              <a:buNone/>
            </a:pPr>
            <a:endParaRPr lang="en-JM" dirty="0"/>
          </a:p>
          <a:p>
            <a:pPr marL="0" indent="0">
              <a:buNone/>
            </a:pPr>
            <a:r>
              <a:rPr lang="en-JM" dirty="0">
                <a:effectLst/>
              </a:rPr>
              <a:t>The accountant who conducts a routine examination is selected by the attorney who is subject to the examination.</a:t>
            </a:r>
          </a:p>
          <a:p>
            <a:pPr marL="0" indent="0">
              <a:buNone/>
            </a:pPr>
            <a:endParaRPr lang="en-029" dirty="0"/>
          </a:p>
          <a:p>
            <a:pPr marL="0" indent="0">
              <a:buNone/>
            </a:pPr>
            <a:r>
              <a:rPr lang="en-029" dirty="0"/>
              <a:t>Where the accountant is conducting a routine examination, all fees and expenses are to be agreed with the attorney and be borne by the attorney. Notwithstanding, the accountant is duly authorized to act as agents of the GLC to conduct examinations and their primary duty is to report to the GLC the findings of the examination.</a:t>
            </a:r>
            <a:endParaRPr lang="en-JM" dirty="0"/>
          </a:p>
          <a:p>
            <a:pPr marL="0" indent="0">
              <a:buNone/>
            </a:pPr>
            <a:r>
              <a:rPr lang="en-029" b="1" dirty="0"/>
              <a:t> </a:t>
            </a:r>
            <a:endParaRPr lang="en-JM" dirty="0"/>
          </a:p>
          <a:p>
            <a:pPr marL="0" indent="0">
              <a:buNone/>
            </a:pPr>
            <a:endParaRPr lang="en-JM" dirty="0"/>
          </a:p>
          <a:p>
            <a:pPr marL="0" indent="0">
              <a:buNone/>
            </a:pPr>
            <a:endParaRPr lang="en-JM" dirty="0">
              <a:effectLst/>
            </a:endParaRPr>
          </a:p>
          <a:p>
            <a:pPr marL="0" indent="0">
              <a:buNone/>
            </a:pPr>
            <a:endParaRPr lang="en-JM" dirty="0"/>
          </a:p>
          <a:p>
            <a:pPr marL="0" indent="0">
              <a:buNone/>
            </a:pPr>
            <a:endParaRPr lang="en-JM" dirty="0"/>
          </a:p>
        </p:txBody>
      </p:sp>
    </p:spTree>
    <p:extLst>
      <p:ext uri="{BB962C8B-B14F-4D97-AF65-F5344CB8AC3E}">
        <p14:creationId xmlns:p14="http://schemas.microsoft.com/office/powerpoint/2010/main" val="655253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9A147-5F27-4DC8-89FF-E24882F0402A}"/>
              </a:ext>
            </a:extLst>
          </p:cNvPr>
          <p:cNvSpPr>
            <a:spLocks noGrp="1"/>
          </p:cNvSpPr>
          <p:nvPr>
            <p:ph type="title"/>
          </p:nvPr>
        </p:nvSpPr>
        <p:spPr>
          <a:xfrm>
            <a:off x="838200" y="365125"/>
            <a:ext cx="10515600" cy="1325563"/>
          </a:xfrm>
        </p:spPr>
        <p:txBody>
          <a:bodyPr>
            <a:normAutofit fontScale="90000"/>
          </a:bodyPr>
          <a:lstStyle/>
          <a:p>
            <a:r>
              <a:rPr lang="en-JM" sz="2800" dirty="0">
                <a:solidFill>
                  <a:prstClr val="black"/>
                </a:solidFill>
                <a:latin typeface="Calibri" panose="020F0502020204030204"/>
              </a:rPr>
              <a:t>The starting point for the on-site examination is determining if the attorney has developed a risk-based approach to their AML regime. When evaluating risk, the accountant must consider whether:</a:t>
            </a:r>
            <a:br>
              <a:rPr lang="en-JM" sz="2800" dirty="0">
                <a:solidFill>
                  <a:prstClr val="black"/>
                </a:solidFill>
                <a:latin typeface="Calibri" panose="020F0502020204030204"/>
              </a:rPr>
            </a:br>
            <a:endParaRPr lang="en-JM" dirty="0"/>
          </a:p>
        </p:txBody>
      </p:sp>
      <p:sp>
        <p:nvSpPr>
          <p:cNvPr id="3" name="Content Placeholder 2">
            <a:extLst>
              <a:ext uri="{FF2B5EF4-FFF2-40B4-BE49-F238E27FC236}">
                <a16:creationId xmlns:a16="http://schemas.microsoft.com/office/drawing/2014/main" id="{9E2587ED-A033-4E39-B9CC-E07709280441}"/>
              </a:ext>
            </a:extLst>
          </p:cNvPr>
          <p:cNvSpPr>
            <a:spLocks noGrp="1"/>
          </p:cNvSpPr>
          <p:nvPr>
            <p:ph idx="1"/>
          </p:nvPr>
        </p:nvSpPr>
        <p:spPr/>
        <p:txBody>
          <a:bodyPr>
            <a:normAutofit lnSpcReduction="10000"/>
          </a:bodyPr>
          <a:lstStyle/>
          <a:p>
            <a:pPr marL="0" lvl="0" indent="0">
              <a:buNone/>
            </a:pPr>
            <a:r>
              <a:rPr lang="en-JM" dirty="0">
                <a:solidFill>
                  <a:prstClr val="black"/>
                </a:solidFill>
              </a:rPr>
              <a:t>a)	the attorney has assessed its own AML risk and developed and implemented policies, procedures and controls that are commensurate with that risk; </a:t>
            </a:r>
          </a:p>
          <a:p>
            <a:pPr marL="0" lvl="0" indent="0">
              <a:buNone/>
            </a:pPr>
            <a:r>
              <a:rPr lang="en-JM" dirty="0">
                <a:solidFill>
                  <a:prstClr val="black"/>
                </a:solidFill>
              </a:rPr>
              <a:t>(b)	the risk assessment is in writing;</a:t>
            </a:r>
          </a:p>
          <a:p>
            <a:pPr marL="0" lvl="0" indent="0">
              <a:buNone/>
            </a:pPr>
            <a:r>
              <a:rPr lang="en-JM" dirty="0">
                <a:solidFill>
                  <a:prstClr val="black"/>
                </a:solidFill>
              </a:rPr>
              <a:t>(c)	the risk assessment considers all categories of risk including, at a minimum:</a:t>
            </a:r>
          </a:p>
          <a:p>
            <a:pPr lvl="0"/>
            <a:r>
              <a:rPr lang="en-JM" dirty="0">
                <a:solidFill>
                  <a:prstClr val="black"/>
                </a:solidFill>
              </a:rPr>
              <a:t>type of client</a:t>
            </a:r>
          </a:p>
          <a:p>
            <a:pPr lvl="0"/>
            <a:r>
              <a:rPr lang="en-JM" dirty="0">
                <a:solidFill>
                  <a:prstClr val="black"/>
                </a:solidFill>
              </a:rPr>
              <a:t>client’s geographic location</a:t>
            </a:r>
          </a:p>
          <a:p>
            <a:pPr lvl="0"/>
            <a:r>
              <a:rPr lang="en-JM" dirty="0">
                <a:solidFill>
                  <a:prstClr val="black"/>
                </a:solidFill>
              </a:rPr>
              <a:t>client’s products, services and business practices</a:t>
            </a:r>
          </a:p>
          <a:p>
            <a:pPr marL="0" lvl="0" indent="0">
              <a:buNone/>
            </a:pPr>
            <a:r>
              <a:rPr lang="en-JM" dirty="0">
                <a:solidFill>
                  <a:prstClr val="black"/>
                </a:solidFill>
              </a:rPr>
              <a:t>(d)	there is a process for updating risk assessment</a:t>
            </a:r>
          </a:p>
          <a:p>
            <a:pPr marL="0" indent="0">
              <a:buNone/>
            </a:pPr>
            <a:endParaRPr lang="en-JM" dirty="0"/>
          </a:p>
        </p:txBody>
      </p:sp>
    </p:spTree>
    <p:extLst>
      <p:ext uri="{BB962C8B-B14F-4D97-AF65-F5344CB8AC3E}">
        <p14:creationId xmlns:p14="http://schemas.microsoft.com/office/powerpoint/2010/main" val="3965077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3B6435-D9B3-42C4-AB89-99BB71BB2868}"/>
              </a:ext>
            </a:extLst>
          </p:cNvPr>
          <p:cNvSpPr>
            <a:spLocks noGrp="1"/>
          </p:cNvSpPr>
          <p:nvPr>
            <p:ph idx="1"/>
          </p:nvPr>
        </p:nvSpPr>
        <p:spPr/>
        <p:txBody>
          <a:bodyPr>
            <a:normAutofit lnSpcReduction="10000"/>
          </a:bodyPr>
          <a:lstStyle/>
          <a:p>
            <a:pPr marL="0" lvl="0" indent="0">
              <a:buNone/>
            </a:pPr>
            <a:r>
              <a:rPr lang="en-JM" dirty="0">
                <a:solidFill>
                  <a:prstClr val="black"/>
                </a:solidFill>
              </a:rPr>
              <a:t>Make initial contact with the attorney/nominated officer. Contact  nominated officer and arrange an initial meeting to explain administrative matters, document requests, the examination procedure and what the attorney can expect in terms of time and effort in order to complete the exam. Engage in initial discussions of the following:</a:t>
            </a:r>
          </a:p>
          <a:p>
            <a:pPr marL="0" lvl="0" indent="0">
              <a:buNone/>
            </a:pPr>
            <a:r>
              <a:rPr lang="en-JM" dirty="0">
                <a:solidFill>
                  <a:prstClr val="black"/>
                </a:solidFill>
              </a:rPr>
              <a:t>•	AML programme</a:t>
            </a:r>
          </a:p>
          <a:p>
            <a:pPr marL="0" lvl="0" indent="0">
              <a:buNone/>
            </a:pPr>
            <a:r>
              <a:rPr lang="en-JM" dirty="0">
                <a:solidFill>
                  <a:prstClr val="black"/>
                </a:solidFill>
              </a:rPr>
              <a:t>•	AML management structure</a:t>
            </a:r>
          </a:p>
          <a:p>
            <a:pPr marL="0" lvl="0" indent="0">
              <a:buNone/>
            </a:pPr>
            <a:r>
              <a:rPr lang="en-JM" dirty="0">
                <a:solidFill>
                  <a:prstClr val="black"/>
                </a:solidFill>
              </a:rPr>
              <a:t>•	AML risk assessment</a:t>
            </a:r>
          </a:p>
          <a:p>
            <a:pPr marL="0" lvl="0" indent="0">
              <a:buNone/>
            </a:pPr>
            <a:r>
              <a:rPr lang="en-JM" dirty="0">
                <a:solidFill>
                  <a:prstClr val="black"/>
                </a:solidFill>
              </a:rPr>
              <a:t>•	Suspicious transaction monitoring and reporting procedures, systems and controls</a:t>
            </a:r>
          </a:p>
          <a:p>
            <a:pPr marL="0" indent="0">
              <a:buNone/>
            </a:pPr>
            <a:endParaRPr lang="en-JM" dirty="0"/>
          </a:p>
        </p:txBody>
      </p:sp>
    </p:spTree>
    <p:extLst>
      <p:ext uri="{BB962C8B-B14F-4D97-AF65-F5344CB8AC3E}">
        <p14:creationId xmlns:p14="http://schemas.microsoft.com/office/powerpoint/2010/main" val="2584862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8CF634-C743-402D-A281-224BD878FD01}"/>
              </a:ext>
            </a:extLst>
          </p:cNvPr>
          <p:cNvSpPr>
            <a:spLocks noGrp="1"/>
          </p:cNvSpPr>
          <p:nvPr>
            <p:ph idx="1"/>
          </p:nvPr>
        </p:nvSpPr>
        <p:spPr/>
        <p:txBody>
          <a:bodyPr/>
          <a:lstStyle/>
          <a:p>
            <a:pPr marL="0" indent="0">
              <a:buNone/>
            </a:pPr>
            <a:r>
              <a:rPr lang="en-JM" dirty="0"/>
              <a:t>Before the examination, the accountant must develop an examination plan. This will include an expected duration, initial offices to be visited, the staff to be interviewed and criteria for transactions to be sampled.  </a:t>
            </a:r>
          </a:p>
          <a:p>
            <a:pPr marL="0" indent="0">
              <a:buNone/>
            </a:pPr>
            <a:r>
              <a:rPr lang="en-JM" dirty="0"/>
              <a:t>The plan should also describe resources and skills required for the examination team, especially specialized resources and skills (e.g., IT skills).</a:t>
            </a:r>
          </a:p>
          <a:p>
            <a:pPr marL="0" indent="0">
              <a:buNone/>
            </a:pPr>
            <a:endParaRPr lang="en-JM" dirty="0"/>
          </a:p>
        </p:txBody>
      </p:sp>
    </p:spTree>
    <p:extLst>
      <p:ext uri="{BB962C8B-B14F-4D97-AF65-F5344CB8AC3E}">
        <p14:creationId xmlns:p14="http://schemas.microsoft.com/office/powerpoint/2010/main" val="19360976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9CF472-5BFA-4BB5-B620-ED33AA6F8990}"/>
              </a:ext>
            </a:extLst>
          </p:cNvPr>
          <p:cNvSpPr>
            <a:spLocks noGrp="1"/>
          </p:cNvSpPr>
          <p:nvPr>
            <p:ph idx="1"/>
          </p:nvPr>
        </p:nvSpPr>
        <p:spPr/>
        <p:txBody>
          <a:bodyPr>
            <a:normAutofit fontScale="92500"/>
          </a:bodyPr>
          <a:lstStyle/>
          <a:p>
            <a:pPr marL="0" lvl="0" indent="0">
              <a:buNone/>
            </a:pPr>
            <a:r>
              <a:rPr lang="en-JM" sz="2200" dirty="0">
                <a:solidFill>
                  <a:prstClr val="black"/>
                </a:solidFill>
              </a:rPr>
              <a:t>Develop a transaction-testing plan based on the risk profile of the attorney. The extent of transaction -testing should be based on the accountant’s judgment of risks and the attorney’s written policies, procedures and internal controls. </a:t>
            </a:r>
          </a:p>
          <a:p>
            <a:pPr marL="0" lvl="0" indent="0">
              <a:buNone/>
            </a:pPr>
            <a:endParaRPr lang="en-JM" sz="2200" dirty="0">
              <a:solidFill>
                <a:prstClr val="black"/>
              </a:solidFill>
            </a:endParaRPr>
          </a:p>
          <a:p>
            <a:pPr marL="0" lvl="0" indent="0">
              <a:buNone/>
            </a:pPr>
            <a:r>
              <a:rPr lang="en-JM" sz="2200" dirty="0">
                <a:solidFill>
                  <a:prstClr val="black"/>
                </a:solidFill>
              </a:rPr>
              <a:t>The accountant should select those files that are higher risk, using the attorney’s risk assessment as well as the examination team’s own assessment of risk.  Special attention should also be paid to customers identified as requiring enhanced due diligence. The examiner should also select files randomly for transaction testing. The sampling should be large enough to include different categories of customers (including natural and legal persons) and a statistically acceptable percentage of the total accounts/transactions at the attorney’s practice.  </a:t>
            </a:r>
          </a:p>
          <a:p>
            <a:pPr marL="0" lvl="0" indent="0">
              <a:buNone/>
            </a:pPr>
            <a:endParaRPr lang="en-JM" sz="2200" dirty="0">
              <a:solidFill>
                <a:prstClr val="black"/>
              </a:solidFill>
            </a:endParaRPr>
          </a:p>
          <a:p>
            <a:pPr marL="0" lvl="0" indent="0">
              <a:buNone/>
            </a:pPr>
            <a:r>
              <a:rPr lang="en-JM" sz="2200" dirty="0">
                <a:solidFill>
                  <a:prstClr val="black"/>
                </a:solidFill>
              </a:rPr>
              <a:t>The testing is used to assess and document the extent to which the attorney’s policies and procedures are being consistently, accurately, and comprehensively applied.</a:t>
            </a:r>
          </a:p>
          <a:p>
            <a:endParaRPr lang="en-JM" dirty="0"/>
          </a:p>
        </p:txBody>
      </p:sp>
    </p:spTree>
    <p:extLst>
      <p:ext uri="{BB962C8B-B14F-4D97-AF65-F5344CB8AC3E}">
        <p14:creationId xmlns:p14="http://schemas.microsoft.com/office/powerpoint/2010/main" val="4067218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B7F30D-FDB3-42FC-A01E-01B9E62CE5DD}"/>
              </a:ext>
            </a:extLst>
          </p:cNvPr>
          <p:cNvSpPr>
            <a:spLocks noGrp="1"/>
          </p:cNvSpPr>
          <p:nvPr>
            <p:ph idx="1"/>
          </p:nvPr>
        </p:nvSpPr>
        <p:spPr/>
        <p:txBody>
          <a:bodyPr/>
          <a:lstStyle/>
          <a:p>
            <a:pPr marL="0" lvl="0" indent="0">
              <a:buNone/>
            </a:pPr>
            <a:r>
              <a:rPr lang="en-029" dirty="0">
                <a:solidFill>
                  <a:prstClr val="black"/>
                </a:solidFill>
              </a:rPr>
              <a:t>The attorney should categorize its clients and services into high risk and low risk:</a:t>
            </a:r>
            <a:endParaRPr lang="en-JM" dirty="0">
              <a:solidFill>
                <a:prstClr val="black"/>
              </a:solidFill>
            </a:endParaRPr>
          </a:p>
          <a:p>
            <a:pPr marL="0" lvl="0" indent="0">
              <a:buNone/>
            </a:pPr>
            <a:r>
              <a:rPr lang="en-029" dirty="0">
                <a:solidFill>
                  <a:prstClr val="black"/>
                </a:solidFill>
              </a:rPr>
              <a:t>(i)Low Risk are clients and services that have a less than average chance of exposing the attorney to money laundering/terrorist financing </a:t>
            </a:r>
          </a:p>
          <a:p>
            <a:pPr marL="0" lvl="0" indent="0">
              <a:buNone/>
            </a:pPr>
            <a:r>
              <a:rPr lang="en-029" dirty="0">
                <a:solidFill>
                  <a:prstClr val="black"/>
                </a:solidFill>
              </a:rPr>
              <a:t>(ii) High Risk are clients and services with a greater than average chance of exposing the attorney to money laundering/terrorist financing including those specified as such in the POCA (MLP) Regulations (See Regulation 7A). </a:t>
            </a:r>
            <a:endParaRPr lang="en-JM" dirty="0">
              <a:solidFill>
                <a:prstClr val="black"/>
              </a:solidFill>
            </a:endParaRPr>
          </a:p>
          <a:p>
            <a:endParaRPr lang="en-JM" dirty="0"/>
          </a:p>
        </p:txBody>
      </p:sp>
    </p:spTree>
    <p:extLst>
      <p:ext uri="{BB962C8B-B14F-4D97-AF65-F5344CB8AC3E}">
        <p14:creationId xmlns:p14="http://schemas.microsoft.com/office/powerpoint/2010/main" val="275130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5480-2CDB-4C38-A082-F196F97CBDC5}"/>
              </a:ext>
            </a:extLst>
          </p:cNvPr>
          <p:cNvSpPr>
            <a:spLocks noGrp="1"/>
          </p:cNvSpPr>
          <p:nvPr>
            <p:ph type="title"/>
          </p:nvPr>
        </p:nvSpPr>
        <p:spPr/>
        <p:txBody>
          <a:bodyPr/>
          <a:lstStyle/>
          <a:p>
            <a:r>
              <a:rPr lang="en-JM" dirty="0"/>
              <a:t>Overview </a:t>
            </a:r>
          </a:p>
        </p:txBody>
      </p:sp>
      <p:sp>
        <p:nvSpPr>
          <p:cNvPr id="3" name="Content Placeholder 2">
            <a:extLst>
              <a:ext uri="{FF2B5EF4-FFF2-40B4-BE49-F238E27FC236}">
                <a16:creationId xmlns:a16="http://schemas.microsoft.com/office/drawing/2014/main" id="{340F970E-A085-4785-B6E4-55DA1DCAA5F4}"/>
              </a:ext>
            </a:extLst>
          </p:cNvPr>
          <p:cNvSpPr>
            <a:spLocks noGrp="1"/>
          </p:cNvSpPr>
          <p:nvPr>
            <p:ph idx="1"/>
          </p:nvPr>
        </p:nvSpPr>
        <p:spPr/>
        <p:txBody>
          <a:bodyPr/>
          <a:lstStyle/>
          <a:p>
            <a:r>
              <a:rPr lang="en-JM" dirty="0"/>
              <a:t>Proceeds of Crime Act</a:t>
            </a:r>
          </a:p>
          <a:p>
            <a:endParaRPr lang="en-JM" dirty="0"/>
          </a:p>
          <a:p>
            <a:r>
              <a:rPr lang="en-JM" dirty="0"/>
              <a:t>GLC as competent authority for the legal profession</a:t>
            </a:r>
          </a:p>
          <a:p>
            <a:pPr marL="0" indent="0">
              <a:buNone/>
            </a:pPr>
            <a:endParaRPr lang="en-JM" dirty="0"/>
          </a:p>
          <a:p>
            <a:r>
              <a:rPr lang="en-JM" dirty="0"/>
              <a:t>Role of Accountants in Examination process</a:t>
            </a:r>
          </a:p>
          <a:p>
            <a:pPr marL="0" indent="0">
              <a:buNone/>
            </a:pPr>
            <a:endParaRPr lang="en-JM" dirty="0"/>
          </a:p>
          <a:p>
            <a:endParaRPr lang="en-JM" dirty="0"/>
          </a:p>
        </p:txBody>
      </p:sp>
    </p:spTree>
    <p:extLst>
      <p:ext uri="{BB962C8B-B14F-4D97-AF65-F5344CB8AC3E}">
        <p14:creationId xmlns:p14="http://schemas.microsoft.com/office/powerpoint/2010/main" val="1731025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578BB6-AEBD-459E-9288-A7EE265D5D96}"/>
              </a:ext>
            </a:extLst>
          </p:cNvPr>
          <p:cNvSpPr>
            <a:spLocks noGrp="1"/>
          </p:cNvSpPr>
          <p:nvPr>
            <p:ph idx="1"/>
          </p:nvPr>
        </p:nvSpPr>
        <p:spPr/>
        <p:txBody>
          <a:bodyPr/>
          <a:lstStyle/>
          <a:p>
            <a:pPr marL="0" indent="0">
              <a:buNone/>
            </a:pPr>
            <a:endParaRPr lang="en-JM" dirty="0"/>
          </a:p>
          <a:p>
            <a:r>
              <a:rPr lang="en-JM" dirty="0"/>
              <a:t>If the attorney does not have policies and procedures that categorize clients into either “high” or “low” risk and showing the criteria used for such categorization, the accountant should not proceed with the examination and should immediately notify GLC. </a:t>
            </a:r>
          </a:p>
          <a:p>
            <a:endParaRPr lang="en-JM" dirty="0"/>
          </a:p>
        </p:txBody>
      </p:sp>
    </p:spTree>
    <p:extLst>
      <p:ext uri="{BB962C8B-B14F-4D97-AF65-F5344CB8AC3E}">
        <p14:creationId xmlns:p14="http://schemas.microsoft.com/office/powerpoint/2010/main" val="1892108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6BE9A-DCDA-4F97-9207-7475C7E1A963}"/>
              </a:ext>
            </a:extLst>
          </p:cNvPr>
          <p:cNvSpPr>
            <a:spLocks noGrp="1"/>
          </p:cNvSpPr>
          <p:nvPr>
            <p:ph type="title"/>
          </p:nvPr>
        </p:nvSpPr>
        <p:spPr/>
        <p:txBody>
          <a:bodyPr>
            <a:normAutofit fontScale="90000"/>
          </a:bodyPr>
          <a:lstStyle/>
          <a:p>
            <a:r>
              <a:rPr lang="en-JM" sz="2700" dirty="0"/>
              <a:t>The routine examination will test and evaluate compliance with applicable AML/CFT laws with a focus on the following:</a:t>
            </a:r>
            <a:br>
              <a:rPr lang="en-JM" dirty="0"/>
            </a:br>
            <a:endParaRPr lang="en-JM" dirty="0"/>
          </a:p>
        </p:txBody>
      </p:sp>
      <p:sp>
        <p:nvSpPr>
          <p:cNvPr id="3" name="Content Placeholder 2">
            <a:extLst>
              <a:ext uri="{FF2B5EF4-FFF2-40B4-BE49-F238E27FC236}">
                <a16:creationId xmlns:a16="http://schemas.microsoft.com/office/drawing/2014/main" id="{EAEB3E7C-CBBC-4F4C-B165-428485B48556}"/>
              </a:ext>
            </a:extLst>
          </p:cNvPr>
          <p:cNvSpPr>
            <a:spLocks noGrp="1"/>
          </p:cNvSpPr>
          <p:nvPr>
            <p:ph idx="1"/>
          </p:nvPr>
        </p:nvSpPr>
        <p:spPr>
          <a:xfrm>
            <a:off x="838200" y="1272209"/>
            <a:ext cx="10515600" cy="5473148"/>
          </a:xfrm>
        </p:spPr>
        <p:txBody>
          <a:bodyPr>
            <a:normAutofit fontScale="40000" lnSpcReduction="20000"/>
          </a:bodyPr>
          <a:lstStyle/>
          <a:p>
            <a:pPr marL="0" indent="0">
              <a:buNone/>
            </a:pPr>
            <a:r>
              <a:rPr lang="en-JM" dirty="0"/>
              <a:t>(a</a:t>
            </a:r>
            <a:r>
              <a:rPr lang="en-JM" sz="4800" dirty="0">
                <a:latin typeface="Times New Roman" panose="02020603050405020304" pitchFamily="18" charset="0"/>
                <a:cs typeface="Times New Roman" panose="02020603050405020304" pitchFamily="18" charset="0"/>
              </a:rPr>
              <a:t>) procedures and policies in respect of cash transactions;</a:t>
            </a:r>
          </a:p>
          <a:p>
            <a:pPr marL="0" indent="0">
              <a:buNone/>
            </a:pPr>
            <a:r>
              <a:rPr lang="en-JM" sz="4800" dirty="0">
                <a:latin typeface="Times New Roman" panose="02020603050405020304" pitchFamily="18" charset="0"/>
                <a:cs typeface="Times New Roman" panose="02020603050405020304" pitchFamily="18" charset="0"/>
              </a:rPr>
              <a:t>(b) internal reporting procedures in respect of suspicious transactions (NB Accountants are required to ask the attorney how many STR’s are filed however details on the STR are only to be shared between the attorney and FID)</a:t>
            </a:r>
          </a:p>
          <a:p>
            <a:pPr marL="0" indent="0">
              <a:buNone/>
            </a:pPr>
            <a:r>
              <a:rPr lang="en-JM" sz="4800" dirty="0">
                <a:latin typeface="Times New Roman" panose="02020603050405020304" pitchFamily="18" charset="0"/>
                <a:cs typeface="Times New Roman" panose="02020603050405020304" pitchFamily="18" charset="0"/>
              </a:rPr>
              <a:t>(c) procedures to ensure high standards of integrity of employees including systems to evaluate the personal employment and financial history of employees (employee due diligence policies and procedures);</a:t>
            </a:r>
          </a:p>
          <a:p>
            <a:pPr marL="0" indent="0">
              <a:buNone/>
            </a:pPr>
            <a:r>
              <a:rPr lang="en-JM" sz="4800" dirty="0">
                <a:latin typeface="Times New Roman" panose="02020603050405020304" pitchFamily="18" charset="0"/>
                <a:cs typeface="Times New Roman" panose="02020603050405020304" pitchFamily="18" charset="0"/>
              </a:rPr>
              <a:t>(d) programmes for training of employees on their legal obligations and on the internal systems in place to ensure AML/CFT compliance;</a:t>
            </a:r>
          </a:p>
          <a:p>
            <a:pPr marL="0" indent="0">
              <a:buNone/>
            </a:pPr>
            <a:r>
              <a:rPr lang="en-JM" sz="4800" dirty="0">
                <a:latin typeface="Times New Roman" panose="02020603050405020304" pitchFamily="18" charset="0"/>
                <a:cs typeface="Times New Roman" panose="02020603050405020304" pitchFamily="18" charset="0"/>
              </a:rPr>
              <a:t>(e) a system of independent audits to ensure AML/CFT programmes, policies and procedures are being implemented;</a:t>
            </a:r>
          </a:p>
          <a:p>
            <a:pPr marL="0" indent="0">
              <a:buNone/>
            </a:pPr>
            <a:r>
              <a:rPr lang="en-JM" sz="4800" dirty="0">
                <a:latin typeface="Times New Roman" panose="02020603050405020304" pitchFamily="18" charset="0"/>
                <a:cs typeface="Times New Roman" panose="02020603050405020304" pitchFamily="18" charset="0"/>
              </a:rPr>
              <a:t>(f) appointment, role and responsibilities of the Nominated Officer;</a:t>
            </a:r>
          </a:p>
          <a:p>
            <a:pPr marL="0" indent="0">
              <a:buNone/>
            </a:pPr>
            <a:r>
              <a:rPr lang="en-JM" sz="4800" dirty="0">
                <a:latin typeface="Times New Roman" panose="02020603050405020304" pitchFamily="18" charset="0"/>
                <a:cs typeface="Times New Roman" panose="02020603050405020304" pitchFamily="18" charset="0"/>
              </a:rPr>
              <a:t>(g) customer due diligence policies and procedures including more rigorous requirements for high risk clients and transactions (enhanced due diligence policies and procedures);</a:t>
            </a:r>
          </a:p>
          <a:p>
            <a:pPr marL="0" indent="0">
              <a:buNone/>
            </a:pPr>
            <a:r>
              <a:rPr lang="en-JM" sz="4800" dirty="0">
                <a:latin typeface="Times New Roman" panose="02020603050405020304" pitchFamily="18" charset="0"/>
                <a:cs typeface="Times New Roman" panose="02020603050405020304" pitchFamily="18" charset="0"/>
              </a:rPr>
              <a:t>(h) the maintenance of records of client identification and verification of identification;</a:t>
            </a:r>
          </a:p>
          <a:p>
            <a:pPr marL="0" indent="0">
              <a:buNone/>
            </a:pPr>
            <a:r>
              <a:rPr lang="en-JM" sz="4800" dirty="0">
                <a:latin typeface="Times New Roman" panose="02020603050405020304" pitchFamily="18" charset="0"/>
                <a:cs typeface="Times New Roman" panose="02020603050405020304" pitchFamily="18" charset="0"/>
              </a:rPr>
              <a:t>(i) the maintenance of records of complex, unusual or large transactions or unusual patterns of transactions pursuant to section 94(4) of the POCA; and</a:t>
            </a:r>
          </a:p>
          <a:p>
            <a:pPr marL="0" indent="0">
              <a:buNone/>
            </a:pPr>
            <a:r>
              <a:rPr lang="en-JM" sz="4800" dirty="0">
                <a:latin typeface="Times New Roman" panose="02020603050405020304" pitchFamily="18" charset="0"/>
                <a:cs typeface="Times New Roman" panose="02020603050405020304" pitchFamily="18" charset="0"/>
              </a:rPr>
              <a:t>(j) procedures to assess the risks arising from practices or developing technology and</a:t>
            </a:r>
          </a:p>
          <a:p>
            <a:pPr marL="0" indent="0">
              <a:buNone/>
            </a:pPr>
            <a:r>
              <a:rPr lang="en-JM" sz="4800" dirty="0">
                <a:latin typeface="Times New Roman" panose="02020603050405020304" pitchFamily="18" charset="0"/>
                <a:cs typeface="Times New Roman" panose="02020603050405020304" pitchFamily="18" charset="0"/>
              </a:rPr>
              <a:t>procedures for developing risk profiles in respect of clients</a:t>
            </a:r>
          </a:p>
          <a:p>
            <a:endParaRPr lang="en-JM" dirty="0"/>
          </a:p>
        </p:txBody>
      </p:sp>
    </p:spTree>
    <p:extLst>
      <p:ext uri="{BB962C8B-B14F-4D97-AF65-F5344CB8AC3E}">
        <p14:creationId xmlns:p14="http://schemas.microsoft.com/office/powerpoint/2010/main" val="2639533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E4C5F8-C22F-487E-9F32-EB324CC7F5DE}"/>
              </a:ext>
            </a:extLst>
          </p:cNvPr>
          <p:cNvSpPr>
            <a:spLocks noGrp="1"/>
          </p:cNvSpPr>
          <p:nvPr>
            <p:ph idx="1"/>
          </p:nvPr>
        </p:nvSpPr>
        <p:spPr/>
        <p:txBody>
          <a:bodyPr/>
          <a:lstStyle/>
          <a:p>
            <a:pPr marL="0" indent="0">
              <a:buNone/>
            </a:pPr>
            <a:r>
              <a:rPr lang="en-JM" dirty="0"/>
              <a:t>The examination form shall be completed by the examiner in the course of a routine examination and will be discussed with the attorney at the end of the examination. Thereafter it will be submitted to the GLC for evaluation. Where an adverse rating is received on a routine examination, a follow-up examination will be scheduled</a:t>
            </a:r>
            <a:endParaRPr lang="en-JM" dirty="0">
              <a:effectLst/>
            </a:endParaRPr>
          </a:p>
          <a:p>
            <a:endParaRPr lang="en-JM" dirty="0"/>
          </a:p>
        </p:txBody>
      </p:sp>
    </p:spTree>
    <p:extLst>
      <p:ext uri="{BB962C8B-B14F-4D97-AF65-F5344CB8AC3E}">
        <p14:creationId xmlns:p14="http://schemas.microsoft.com/office/powerpoint/2010/main" val="407317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20DC7B-A787-4A27-ACCA-EECCB60F703A}"/>
              </a:ext>
            </a:extLst>
          </p:cNvPr>
          <p:cNvSpPr>
            <a:spLocks noGrp="1"/>
          </p:cNvSpPr>
          <p:nvPr>
            <p:ph idx="1"/>
          </p:nvPr>
        </p:nvSpPr>
        <p:spPr/>
        <p:txBody>
          <a:bodyPr>
            <a:normAutofit/>
          </a:bodyPr>
          <a:lstStyle/>
          <a:p>
            <a:pPr marL="0" indent="0" algn="ctr">
              <a:buNone/>
            </a:pPr>
            <a:r>
              <a:rPr lang="en-JM" sz="9600" dirty="0"/>
              <a:t>Questions</a:t>
            </a:r>
          </a:p>
          <a:p>
            <a:pPr marL="0" indent="0" algn="ctr">
              <a:buNone/>
            </a:pPr>
            <a:endParaRPr lang="en-JM" sz="9600" dirty="0"/>
          </a:p>
        </p:txBody>
      </p:sp>
    </p:spTree>
    <p:extLst>
      <p:ext uri="{BB962C8B-B14F-4D97-AF65-F5344CB8AC3E}">
        <p14:creationId xmlns:p14="http://schemas.microsoft.com/office/powerpoint/2010/main" val="1481394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7EC13-5F29-42E6-A68E-95A7C27AA27F}"/>
              </a:ext>
            </a:extLst>
          </p:cNvPr>
          <p:cNvSpPr>
            <a:spLocks noGrp="1"/>
          </p:cNvSpPr>
          <p:nvPr>
            <p:ph type="title"/>
          </p:nvPr>
        </p:nvSpPr>
        <p:spPr/>
        <p:txBody>
          <a:bodyPr/>
          <a:lstStyle/>
          <a:p>
            <a:r>
              <a:rPr lang="en-JM" u="sng" dirty="0"/>
              <a:t>Introduction</a:t>
            </a:r>
          </a:p>
        </p:txBody>
      </p:sp>
      <p:sp>
        <p:nvSpPr>
          <p:cNvPr id="3" name="Content Placeholder 2">
            <a:extLst>
              <a:ext uri="{FF2B5EF4-FFF2-40B4-BE49-F238E27FC236}">
                <a16:creationId xmlns:a16="http://schemas.microsoft.com/office/drawing/2014/main" id="{A37A51F3-FC10-4B63-96BD-6844E069BED0}"/>
              </a:ext>
            </a:extLst>
          </p:cNvPr>
          <p:cNvSpPr>
            <a:spLocks noGrp="1"/>
          </p:cNvSpPr>
          <p:nvPr>
            <p:ph idx="1"/>
          </p:nvPr>
        </p:nvSpPr>
        <p:spPr/>
        <p:txBody>
          <a:bodyPr/>
          <a:lstStyle/>
          <a:p>
            <a:pPr marL="0" indent="0">
              <a:buNone/>
            </a:pPr>
            <a:r>
              <a:rPr lang="en-JM" dirty="0"/>
              <a:t>The Proceeds of Crime Act and the Proceeds of Crime (Money Laundering Prevention) Regulations, as amended in 2013 (Act 26 of 2013), impose duties and responsibilities on a business in the regulated sector to prevent and detect money laundering. This step has been taken to counteract money-laundering and terrorist financing and brings Jamaica into compliance with its international obligations to effect such measures.</a:t>
            </a:r>
          </a:p>
        </p:txBody>
      </p:sp>
    </p:spTree>
    <p:extLst>
      <p:ext uri="{BB962C8B-B14F-4D97-AF65-F5344CB8AC3E}">
        <p14:creationId xmlns:p14="http://schemas.microsoft.com/office/powerpoint/2010/main" val="411746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15EC8-FE40-4B7E-999A-3CF92FE7F5E6}"/>
              </a:ext>
            </a:extLst>
          </p:cNvPr>
          <p:cNvSpPr>
            <a:spLocks noGrp="1"/>
          </p:cNvSpPr>
          <p:nvPr>
            <p:ph type="title"/>
          </p:nvPr>
        </p:nvSpPr>
        <p:spPr/>
        <p:txBody>
          <a:bodyPr>
            <a:normAutofit/>
          </a:bodyPr>
          <a:lstStyle/>
          <a:p>
            <a:r>
              <a:rPr lang="en-JM" dirty="0"/>
              <a:t>What brings an attorney within the Regulated Sector?</a:t>
            </a:r>
          </a:p>
        </p:txBody>
      </p:sp>
      <p:sp>
        <p:nvSpPr>
          <p:cNvPr id="3" name="Content Placeholder 2">
            <a:extLst>
              <a:ext uri="{FF2B5EF4-FFF2-40B4-BE49-F238E27FC236}">
                <a16:creationId xmlns:a16="http://schemas.microsoft.com/office/drawing/2014/main" id="{4C6FE860-D576-4D2D-AF70-9B5463F024B4}"/>
              </a:ext>
            </a:extLst>
          </p:cNvPr>
          <p:cNvSpPr>
            <a:spLocks noGrp="1"/>
          </p:cNvSpPr>
          <p:nvPr>
            <p:ph idx="1"/>
          </p:nvPr>
        </p:nvSpPr>
        <p:spPr/>
        <p:txBody>
          <a:bodyPr>
            <a:noAutofit/>
          </a:bodyPr>
          <a:lstStyle/>
          <a:p>
            <a:pPr marL="0" indent="0">
              <a:buNone/>
            </a:pPr>
            <a:r>
              <a:rPr lang="en-JM" sz="2200" dirty="0"/>
              <a:t>By the Proceeds of Crime (Designated Non-Financial Institution)</a:t>
            </a:r>
          </a:p>
          <a:p>
            <a:pPr marL="0" indent="0">
              <a:buNone/>
            </a:pPr>
            <a:r>
              <a:rPr lang="en-JM" sz="2200" dirty="0"/>
              <a:t>(Attorneys-at-Law) Order 2013 the following attorneys are classified as DNFIs effective 1st June 2014: </a:t>
            </a:r>
          </a:p>
          <a:p>
            <a:pPr marL="0" indent="0">
              <a:buNone/>
            </a:pPr>
            <a:r>
              <a:rPr lang="en-JM" sz="2200" dirty="0"/>
              <a:t>“any person whose name is entered on the Roll of Attorneys-at-law pursuant to section 4 of the Legal Profession Act, and who carries out any of the following activities on behalf of any client:</a:t>
            </a:r>
          </a:p>
          <a:p>
            <a:pPr marL="0" indent="0">
              <a:buNone/>
            </a:pPr>
            <a:r>
              <a:rPr lang="en-JM" sz="2200" dirty="0"/>
              <a:t>(a) purchasing or selling real estate; </a:t>
            </a:r>
          </a:p>
          <a:p>
            <a:pPr marL="0" indent="0">
              <a:buNone/>
            </a:pPr>
            <a:r>
              <a:rPr lang="en-JM" sz="2200" dirty="0"/>
              <a:t>(b) managing money, securities or other assets;</a:t>
            </a:r>
          </a:p>
          <a:p>
            <a:pPr marL="0" indent="0">
              <a:buNone/>
            </a:pPr>
            <a:r>
              <a:rPr lang="en-JM" sz="2200" dirty="0"/>
              <a:t>(c) managing bank accounts or savings accounts of any kind, or securities accounts; </a:t>
            </a:r>
          </a:p>
          <a:p>
            <a:pPr marL="0" indent="0">
              <a:buNone/>
            </a:pPr>
            <a:r>
              <a:rPr lang="en-JM" sz="2200" dirty="0"/>
              <a:t>(d) organizing contributions for the creation, operation or management of companies; </a:t>
            </a:r>
          </a:p>
          <a:p>
            <a:pPr marL="0" indent="0">
              <a:buNone/>
            </a:pPr>
            <a:r>
              <a:rPr lang="en-JM" sz="2200" dirty="0"/>
              <a:t>(e) creating, operating or managing a legal person or legal arrangement (such as a trust or settlement); or </a:t>
            </a:r>
          </a:p>
          <a:p>
            <a:pPr marL="0" indent="0">
              <a:buNone/>
            </a:pPr>
            <a:r>
              <a:rPr lang="en-JM" sz="2200" dirty="0"/>
              <a:t>(f) purchasing or selling a business entity.</a:t>
            </a:r>
          </a:p>
        </p:txBody>
      </p:sp>
    </p:spTree>
    <p:extLst>
      <p:ext uri="{BB962C8B-B14F-4D97-AF65-F5344CB8AC3E}">
        <p14:creationId xmlns:p14="http://schemas.microsoft.com/office/powerpoint/2010/main" val="1651281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6DC77A5-7465-44A3-A406-8547F2C120F8}"/>
              </a:ext>
            </a:extLst>
          </p:cNvPr>
          <p:cNvSpPr>
            <a:spLocks noGrp="1"/>
          </p:cNvSpPr>
          <p:nvPr>
            <p:ph type="subTitle" idx="1"/>
          </p:nvPr>
        </p:nvSpPr>
        <p:spPr>
          <a:xfrm>
            <a:off x="1524000" y="1563757"/>
            <a:ext cx="9144000" cy="3694043"/>
          </a:xfrm>
        </p:spPr>
        <p:txBody>
          <a:bodyPr>
            <a:normAutofit/>
          </a:bodyPr>
          <a:lstStyle/>
          <a:p>
            <a:pPr algn="l"/>
            <a:r>
              <a:rPr lang="en-JM" sz="2800" dirty="0"/>
              <a:t>The Legal Profession Act section 5(3C), as amended by the Proceeds of Crime (Amendment) Act 2013, requires that in respect of each calendar year an attorney shall on or before the 31st day of January of the next calendar year complete and file with the GLC a declaration prescribed by regulations indicating whether or not the attorney has in the calendar year concerned, engaged in any of the activities on behalf of any client</a:t>
            </a:r>
            <a:r>
              <a:rPr lang="en-JM" dirty="0"/>
              <a:t>.</a:t>
            </a:r>
          </a:p>
        </p:txBody>
      </p:sp>
    </p:spTree>
    <p:extLst>
      <p:ext uri="{BB962C8B-B14F-4D97-AF65-F5344CB8AC3E}">
        <p14:creationId xmlns:p14="http://schemas.microsoft.com/office/powerpoint/2010/main" val="220308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992AE-F16F-4158-848E-81F9212DD5A2}"/>
              </a:ext>
            </a:extLst>
          </p:cNvPr>
          <p:cNvSpPr>
            <a:spLocks noGrp="1"/>
          </p:cNvSpPr>
          <p:nvPr>
            <p:ph type="ctrTitle"/>
          </p:nvPr>
        </p:nvSpPr>
        <p:spPr>
          <a:xfrm>
            <a:off x="1524000" y="1122363"/>
            <a:ext cx="9144000" cy="335376"/>
          </a:xfrm>
        </p:spPr>
        <p:txBody>
          <a:bodyPr>
            <a:normAutofit fontScale="90000"/>
          </a:bodyPr>
          <a:lstStyle/>
          <a:p>
            <a:r>
              <a:rPr lang="en-JM" dirty="0"/>
              <a:t>Obligations of the Attorney</a:t>
            </a:r>
          </a:p>
        </p:txBody>
      </p:sp>
      <p:sp>
        <p:nvSpPr>
          <p:cNvPr id="3" name="Subtitle 2">
            <a:extLst>
              <a:ext uri="{FF2B5EF4-FFF2-40B4-BE49-F238E27FC236}">
                <a16:creationId xmlns:a16="http://schemas.microsoft.com/office/drawing/2014/main" id="{9C53CB65-572A-4798-93D0-2E845F2250A6}"/>
              </a:ext>
            </a:extLst>
          </p:cNvPr>
          <p:cNvSpPr>
            <a:spLocks noGrp="1"/>
          </p:cNvSpPr>
          <p:nvPr>
            <p:ph type="subTitle" idx="1"/>
          </p:nvPr>
        </p:nvSpPr>
        <p:spPr>
          <a:xfrm>
            <a:off x="543339" y="1457739"/>
            <a:ext cx="10124661" cy="5261113"/>
          </a:xfrm>
        </p:spPr>
        <p:txBody>
          <a:bodyPr>
            <a:normAutofit/>
          </a:bodyPr>
          <a:lstStyle/>
          <a:p>
            <a:pPr algn="l"/>
            <a:r>
              <a:rPr lang="en-JM" dirty="0"/>
              <a:t>The obligations on attorneys as DNFIs includes:</a:t>
            </a:r>
          </a:p>
          <a:p>
            <a:pPr marL="342900" indent="-342900" algn="l">
              <a:buFont typeface="Arial" panose="020B0604020202020204" pitchFamily="34" charset="0"/>
              <a:buChar char="•"/>
            </a:pPr>
            <a:r>
              <a:rPr lang="en-JM" dirty="0"/>
              <a:t> the requirement that attorneys comply with CDD obligations before taking any step in existing or ongoing transactions. </a:t>
            </a:r>
          </a:p>
          <a:p>
            <a:pPr marL="342900" indent="-342900" algn="l">
              <a:buFont typeface="Arial" panose="020B0604020202020204" pitchFamily="34" charset="0"/>
              <a:buChar char="•"/>
            </a:pPr>
            <a:r>
              <a:rPr lang="en-JM" dirty="0"/>
              <a:t>customer information should be updated periodically at least every 7 years during the course of the business relationship or at more frequent intervals as warranted by the risk profile the business relationship and whenever there is doubt about the veracity or adequacy of previously obtained customer information. </a:t>
            </a:r>
          </a:p>
          <a:p>
            <a:pPr marL="342900" indent="-342900" algn="l">
              <a:buFont typeface="Arial" panose="020B0604020202020204" pitchFamily="34" charset="0"/>
              <a:buChar char="•"/>
            </a:pPr>
            <a:r>
              <a:rPr lang="en-JM" dirty="0"/>
              <a:t>where the customer information is not updated, the business relationship in question shall not proceed any further and the attorney shall make an assessment as to whether any disclosure is required under section 94 of POCA</a:t>
            </a:r>
          </a:p>
          <a:p>
            <a:pPr marL="342900" indent="-342900" algn="l">
              <a:buFont typeface="Arial" panose="020B0604020202020204" pitchFamily="34" charset="0"/>
              <a:buChar char="•"/>
            </a:pPr>
            <a:endParaRPr lang="en-JM" dirty="0">
              <a:effectLst/>
            </a:endParaRPr>
          </a:p>
          <a:p>
            <a:pPr algn="l"/>
            <a:endParaRPr lang="en-JM" dirty="0"/>
          </a:p>
        </p:txBody>
      </p:sp>
    </p:spTree>
    <p:extLst>
      <p:ext uri="{BB962C8B-B14F-4D97-AF65-F5344CB8AC3E}">
        <p14:creationId xmlns:p14="http://schemas.microsoft.com/office/powerpoint/2010/main" val="765375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E42357-7201-47B5-A5F5-F4F8B9079EB1}"/>
              </a:ext>
            </a:extLst>
          </p:cNvPr>
          <p:cNvSpPr>
            <a:spLocks noGrp="1"/>
          </p:cNvSpPr>
          <p:nvPr>
            <p:ph idx="1"/>
          </p:nvPr>
        </p:nvSpPr>
        <p:spPr/>
        <p:txBody>
          <a:bodyPr>
            <a:normAutofit lnSpcReduction="10000"/>
          </a:bodyPr>
          <a:lstStyle/>
          <a:p>
            <a:r>
              <a:rPr lang="en-JM" dirty="0"/>
              <a:t>Implement AML policies and procedures:</a:t>
            </a:r>
          </a:p>
          <a:p>
            <a:pPr marL="0" indent="0">
              <a:buNone/>
            </a:pPr>
            <a:r>
              <a:rPr lang="en-JM" dirty="0"/>
              <a:t>where an attorney does not have any prepared policies and procedures for preventing or detecting money laundering, the attorney is at liberty to adopt the GLC’s Guidance on Anti-Money Laundering as the basic policies and procedures for the attorney’s regulated business activity.  The attorney must, however, as required by the demands of his business, supplement the Guidance in writing to maintain effective AML/CFT measures.  Staff must be familiarised and receive ongoing training in respect of such AML/CFT measures and a copy of the measures must be kept with the Guidance accessible to attorneys and staff</a:t>
            </a:r>
          </a:p>
        </p:txBody>
      </p:sp>
    </p:spTree>
    <p:extLst>
      <p:ext uri="{BB962C8B-B14F-4D97-AF65-F5344CB8AC3E}">
        <p14:creationId xmlns:p14="http://schemas.microsoft.com/office/powerpoint/2010/main" val="2931522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71428A-EFCF-4268-A29A-01001FD98AD8}"/>
              </a:ext>
            </a:extLst>
          </p:cNvPr>
          <p:cNvSpPr>
            <a:spLocks noGrp="1"/>
          </p:cNvSpPr>
          <p:nvPr>
            <p:ph idx="1"/>
          </p:nvPr>
        </p:nvSpPr>
        <p:spPr/>
        <p:txBody>
          <a:bodyPr/>
          <a:lstStyle/>
          <a:p>
            <a:r>
              <a:rPr lang="en-JM" dirty="0"/>
              <a:t>13 October 2014: The Jamaica Bar Association instituted proceedings  against the Attorney-General and the GLC seeking declarations inter alia that the consequential amendments to the POCA to include the legal profession and the obligations imposed on the attorneys pursuant thereto were unconstitutional. </a:t>
            </a:r>
          </a:p>
          <a:p>
            <a:endParaRPr lang="en-JM" dirty="0"/>
          </a:p>
          <a:p>
            <a:r>
              <a:rPr lang="en-JM" dirty="0"/>
              <a:t>4 November 2014 : An injunction pending the determination of the constitutional action was granted whereby attorneys were exempted from complying with the regime as extended by the DFNI Order. </a:t>
            </a:r>
          </a:p>
          <a:p>
            <a:endParaRPr lang="en-JM" dirty="0"/>
          </a:p>
        </p:txBody>
      </p:sp>
    </p:spTree>
    <p:extLst>
      <p:ext uri="{BB962C8B-B14F-4D97-AF65-F5344CB8AC3E}">
        <p14:creationId xmlns:p14="http://schemas.microsoft.com/office/powerpoint/2010/main" val="1369070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7FBAB7-2E73-409E-A28D-A9EB40481C43}"/>
              </a:ext>
            </a:extLst>
          </p:cNvPr>
          <p:cNvSpPr>
            <a:spLocks noGrp="1"/>
          </p:cNvSpPr>
          <p:nvPr>
            <p:ph idx="1"/>
          </p:nvPr>
        </p:nvSpPr>
        <p:spPr/>
        <p:txBody>
          <a:bodyPr/>
          <a:lstStyle/>
          <a:p>
            <a:r>
              <a:rPr lang="en-JM" dirty="0"/>
              <a:t>21 April 2017: The Full Court of the Supreme Court dismissed the action and on  4 May 2017 delivered its reasons for refusing the declarations, stay and injunction sought by The Jamaican Bar Association .</a:t>
            </a:r>
          </a:p>
          <a:p>
            <a:r>
              <a:rPr lang="en-JM" dirty="0"/>
              <a:t>An appeal has been filed by the Jamaica Bar Association and an application for an injunction pending the decision of the appeal has been filed. </a:t>
            </a:r>
          </a:p>
          <a:p>
            <a:r>
              <a:rPr lang="en-JM" dirty="0"/>
              <a:t>The GLC has not yet settled on the commencement of examinations as we are still awaiting the Courts decision.</a:t>
            </a:r>
          </a:p>
          <a:p>
            <a:endParaRPr lang="en-JM" dirty="0"/>
          </a:p>
        </p:txBody>
      </p:sp>
    </p:spTree>
    <p:extLst>
      <p:ext uri="{BB962C8B-B14F-4D97-AF65-F5344CB8AC3E}">
        <p14:creationId xmlns:p14="http://schemas.microsoft.com/office/powerpoint/2010/main" val="35435057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1522</TotalTime>
  <Words>1990</Words>
  <Application>Microsoft Office PowerPoint</Application>
  <PresentationFormat>Widescreen</PresentationFormat>
  <Paragraphs>108</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General Legal Council </vt:lpstr>
      <vt:lpstr>Overview </vt:lpstr>
      <vt:lpstr>Introduction</vt:lpstr>
      <vt:lpstr>What brings an attorney within the Regulated Sector?</vt:lpstr>
      <vt:lpstr>PowerPoint Presentation</vt:lpstr>
      <vt:lpstr>Obligations of the Attorney</vt:lpstr>
      <vt:lpstr>PowerPoint Presentation</vt:lpstr>
      <vt:lpstr>PowerPoint Presentation</vt:lpstr>
      <vt:lpstr>PowerPoint Presentation</vt:lpstr>
      <vt:lpstr>The Competent Authority</vt:lpstr>
      <vt:lpstr>Nature and Type of Examination </vt:lpstr>
      <vt:lpstr>The GLC administers four types of examination: </vt:lpstr>
      <vt:lpstr>PowerPoint Presentation</vt:lpstr>
      <vt:lpstr>Routine Examinations</vt:lpstr>
      <vt:lpstr>The starting point for the on-site examination is determining if the attorney has developed a risk-based approach to their AML regime. When evaluating risk, the accountant must consider whether: </vt:lpstr>
      <vt:lpstr>PowerPoint Presentation</vt:lpstr>
      <vt:lpstr>PowerPoint Presentation</vt:lpstr>
      <vt:lpstr>PowerPoint Presentation</vt:lpstr>
      <vt:lpstr>PowerPoint Presentation</vt:lpstr>
      <vt:lpstr>PowerPoint Presentation</vt:lpstr>
      <vt:lpstr>The routine examination will test and evaluate compliance with applicable AML/CFT laws with a focus on the following: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Legal Council</dc:title>
  <dc:creator>Candice Williams</dc:creator>
  <cp:lastModifiedBy>Candice Williams</cp:lastModifiedBy>
  <cp:revision>27</cp:revision>
  <cp:lastPrinted>2018-01-24T17:21:00Z</cp:lastPrinted>
  <dcterms:created xsi:type="dcterms:W3CDTF">2018-01-23T20:34:15Z</dcterms:created>
  <dcterms:modified xsi:type="dcterms:W3CDTF">2018-01-24T21:56:53Z</dcterms:modified>
</cp:coreProperties>
</file>