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5B6F6-AD3F-4C3E-95C8-AD11C770F258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35DB5-9028-45E6-AA64-2042C7C758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9926-7100-4DD7-9FA0-8290EE1F008B}" type="datetime1">
              <a:rPr lang="en-029" smtClean="0"/>
              <a:t>11/22/2014</a:t>
            </a:fld>
            <a:endParaRPr lang="en-029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62EC-4E0C-474F-9A3B-85BC94EA02E4}" type="datetime1">
              <a:rPr lang="en-029" smtClean="0"/>
              <a:t>11/22/2014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0837-44BD-4DCA-98E7-6D5381D8A496}" type="datetime1">
              <a:rPr lang="en-029" smtClean="0"/>
              <a:t>11/22/2014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D10B-8B4D-49EE-B43E-BBA7E23A5599}" type="datetime1">
              <a:rPr lang="en-029" smtClean="0"/>
              <a:t>11/22/2014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1123-A0AC-4E45-8753-9A08A01C2049}" type="datetime1">
              <a:rPr lang="en-029" smtClean="0"/>
              <a:t>11/22/2014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B6EF-3893-441B-B322-35966661BE3C}" type="datetime1">
              <a:rPr lang="en-029" smtClean="0"/>
              <a:t>11/22/2014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6C20-6E62-4CAB-9998-A33BEEE1669B}" type="datetime1">
              <a:rPr lang="en-029" smtClean="0"/>
              <a:t>11/22/2014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A821-3947-4F2C-9D0B-328E2344C380}" type="datetime1">
              <a:rPr lang="en-029" smtClean="0"/>
              <a:t>11/22/2014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ECD3F-7BBF-43A5-A222-BA1E872986F1}" type="datetime1">
              <a:rPr lang="en-029" smtClean="0"/>
              <a:t>11/22/2014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E258-D65B-436D-8D88-6F6D2146C289}" type="datetime1">
              <a:rPr lang="en-029" smtClean="0"/>
              <a:t>11/22/2014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0DF3-385C-46BD-8B9A-ED72D4F6A70A}" type="datetime1">
              <a:rPr lang="en-029" smtClean="0"/>
              <a:t>11/22/2014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906088-F9B8-4AE6-94EB-BA3055A87B11}" type="datetime1">
              <a:rPr lang="en-029" smtClean="0"/>
              <a:t>11/22/2014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C8D8BA-3386-48DC-B3CB-038DEB3A05E2}" type="slidenum">
              <a:rPr lang="en-029" smtClean="0"/>
              <a:pPr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029" dirty="0" smtClean="0"/>
              <a:t>Accountants and the Proceeds of Crime Act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029" dirty="0" smtClean="0"/>
              <a:t>How  did we get here?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135623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Public Accountants and POCA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029" dirty="0" smtClean="0"/>
              <a:t>Competent Authority has power to</a:t>
            </a:r>
          </a:p>
          <a:p>
            <a:pPr marL="0" indent="0" algn="just">
              <a:buNone/>
            </a:pPr>
            <a:endParaRPr lang="en-029" dirty="0"/>
          </a:p>
          <a:p>
            <a:pPr marL="514350" indent="-514350" algn="just">
              <a:buAutoNum type="alphaLcParenBoth"/>
            </a:pPr>
            <a:r>
              <a:rPr lang="en-029" dirty="0" smtClean="0"/>
              <a:t>establish measures or </a:t>
            </a:r>
            <a:r>
              <a:rPr lang="en-029" b="1" dirty="0" smtClean="0"/>
              <a:t>direct third parties </a:t>
            </a:r>
            <a:r>
              <a:rPr lang="en-029" dirty="0" smtClean="0"/>
              <a:t>to carry out inspections and verification procedures</a:t>
            </a:r>
          </a:p>
          <a:p>
            <a:pPr marL="514350" indent="-514350" algn="just">
              <a:buAutoNum type="alphaLcParenBoth"/>
            </a:pPr>
            <a:r>
              <a:rPr lang="en-029" dirty="0"/>
              <a:t> </a:t>
            </a:r>
            <a:r>
              <a:rPr lang="en-029" dirty="0" smtClean="0"/>
              <a:t>issue directions to any accountant to take measures to prevent or detect money laundering/terrorist financing</a:t>
            </a:r>
          </a:p>
          <a:p>
            <a:pPr marL="514350" indent="-514350" algn="just">
              <a:buAutoNum type="alphaLcParenBoth"/>
            </a:pPr>
            <a:r>
              <a:rPr lang="en-029" dirty="0"/>
              <a:t> </a:t>
            </a:r>
            <a:r>
              <a:rPr lang="en-029" dirty="0" smtClean="0"/>
              <a:t>come into practice examine and take copies of information or documents in possession or control of the accountant and relating to operations of that business</a:t>
            </a:r>
          </a:p>
          <a:p>
            <a:pPr marL="514350" indent="-514350" algn="just">
              <a:buAutoNum type="alphaLcParenBoth"/>
            </a:pP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4542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Public Accountants and POCA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029" dirty="0" smtClean="0"/>
              <a:t>Competent authority may</a:t>
            </a:r>
          </a:p>
          <a:p>
            <a:pPr marL="0" indent="0" algn="just">
              <a:buNone/>
            </a:pPr>
            <a:endParaRPr lang="en-029" dirty="0" smtClean="0"/>
          </a:p>
          <a:p>
            <a:pPr marL="514350" indent="-514350" algn="just">
              <a:buAutoNum type="alphaLcParenBoth"/>
            </a:pPr>
            <a:r>
              <a:rPr lang="en-029" dirty="0" smtClean="0"/>
              <a:t>pass on information to another competent authority, supervisory authority in Jamaica or authority overseas</a:t>
            </a:r>
          </a:p>
          <a:p>
            <a:pPr marL="514350" indent="-514350" algn="just">
              <a:buNone/>
            </a:pPr>
            <a:endParaRPr lang="en-029" dirty="0" smtClean="0"/>
          </a:p>
          <a:p>
            <a:pPr marL="514350" indent="-514350" algn="just">
              <a:buAutoNum type="alphaLcParenBoth"/>
            </a:pPr>
            <a:r>
              <a:rPr lang="en-029" dirty="0" smtClean="0"/>
              <a:t>can require businesses to register and make reports required by the competent authority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endParaRPr lang="en-029" dirty="0" smtClean="0"/>
          </a:p>
          <a:p>
            <a:pPr marL="0" indent="0" algn="just">
              <a:buNone/>
            </a:pPr>
            <a:endParaRPr lang="en-029" dirty="0" smtClean="0"/>
          </a:p>
          <a:p>
            <a:pPr marL="0" indent="0" algn="just">
              <a:buNone/>
            </a:pP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41658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Public Accountants and POCA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Criminalises failure to comply with any requirement or direction issued by the competent authority.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No term of imprisonment prescribed – only fines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7125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Matters of Concern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No independent oversight of competent authorities – judicial review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No judicial intervention between taking of information and disclosure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No mechanism for determining disputes outside of court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No stated mens rea requirement for offence under section 91A (5). </a:t>
            </a:r>
          </a:p>
          <a:p>
            <a:pPr algn="just">
              <a:buNone/>
            </a:pPr>
            <a:endParaRPr lang="en-US" smtClean="0"/>
          </a:p>
          <a:p>
            <a:pPr algn="just">
              <a:buNone/>
            </a:pPr>
            <a:r>
              <a:rPr lang="en-US" smtClean="0"/>
              <a:t>No </a:t>
            </a:r>
            <a:r>
              <a:rPr lang="en-US" dirty="0" smtClean="0"/>
              <a:t>guarantee that court will interpret section to require mens rea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The International Environment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029" dirty="0" smtClean="0"/>
              <a:t> Caribbean Financial Action Task Force (CFATF)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r>
              <a:rPr lang="en-029" dirty="0" smtClean="0"/>
              <a:t> Affiliate if the Financial Action Task Force (FATF)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r>
              <a:rPr lang="en-029" dirty="0" smtClean="0"/>
              <a:t>Jamaica part of CFATF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r>
              <a:rPr lang="en-029" dirty="0" smtClean="0"/>
              <a:t>Committed to implementing FATF proposals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59382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The International Environment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029" dirty="0" smtClean="0"/>
          </a:p>
          <a:p>
            <a:pPr marL="0" indent="0" algn="just">
              <a:buNone/>
            </a:pPr>
            <a:r>
              <a:rPr lang="en-029" dirty="0" smtClean="0"/>
              <a:t>Anti money laundering measures – dirty money made to look legitimate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endParaRPr lang="en-029" dirty="0" smtClean="0"/>
          </a:p>
          <a:p>
            <a:pPr marL="0" indent="0" algn="just">
              <a:buNone/>
            </a:pPr>
            <a:r>
              <a:rPr lang="en-029" dirty="0" smtClean="0"/>
              <a:t>Counter terrorism measures – need not be dirty money. Can be legitimate money used to finance terrorism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327870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The International Environment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029" dirty="0" smtClean="0"/>
              <a:t>FATF recommendation 22 </a:t>
            </a:r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Turns certain professions into a ware house of information about clients for the later use of law enforcement who may come calling some months or years after the transaction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The professions need to keep records if engaged in certain transactions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42909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The International Environment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FATF recommendation 23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Turns some professions into state agents by requiring reporting of suspicious transactions. At risk of criminal conviction if fail to do so. 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26275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The International Environment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029" dirty="0" smtClean="0"/>
              <a:t>Jamaica found to be in breach by not implementing the recommendations to cover certain professions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r>
              <a:rPr lang="en-029" dirty="0" smtClean="0"/>
              <a:t>Threatened with dire consequences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r>
              <a:rPr lang="en-029" dirty="0" smtClean="0"/>
              <a:t>Placed on watch list for follow up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r>
              <a:rPr lang="en-029" dirty="0" smtClean="0"/>
              <a:t>If comply – Jamaica must apply to be removed from list</a:t>
            </a:r>
          </a:p>
          <a:p>
            <a:pPr marL="0" indent="0" algn="just">
              <a:buNone/>
            </a:pP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18463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Jamaican Response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Proceeds of Crime Act – amended in 2013 to facilitate introduction of measures directed at public accountants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Solution – the Proceeds of Crime (Designated Non-Financial Institutions) (Public Accountants) Order 2013</a:t>
            </a:r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2421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Public Accountants and POCA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029" dirty="0" smtClean="0"/>
              <a:t>Now required to establish identification and verification of identification procedures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r>
              <a:rPr lang="en-029" dirty="0" smtClean="0"/>
              <a:t>Must be able to carry out enhanced due diligence for certain categories of persons</a:t>
            </a:r>
          </a:p>
          <a:p>
            <a:pPr marL="0" indent="0" algn="just">
              <a:buNone/>
            </a:pPr>
            <a:endParaRPr lang="en-029" dirty="0"/>
          </a:p>
          <a:p>
            <a:pPr marL="0" indent="0" algn="just">
              <a:buNone/>
            </a:pPr>
            <a:r>
              <a:rPr lang="en-029" dirty="0" smtClean="0"/>
              <a:t>Implication – greater cost of doing business; possibly increased costs to clients or service provider absorbs the cost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26889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Public Accountants and POCA</a:t>
            </a:r>
            <a:endParaRPr lang="en-02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Bryan Sykes at ICAJ Seminar held November 22, 2014 at Knutsford Court Hotel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Supervisor body now called competent authority</a:t>
            </a:r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r>
              <a:rPr lang="en-029" dirty="0" smtClean="0"/>
              <a:t>Authorised by section 91A to ensure compliance with POCA and its regulations</a:t>
            </a:r>
          </a:p>
          <a:p>
            <a:pPr marL="0" indent="0">
              <a:buNone/>
            </a:pPr>
            <a:endParaRPr lang="en-029" dirty="0" smtClean="0"/>
          </a:p>
          <a:p>
            <a:pPr marL="0" indent="0">
              <a:buNone/>
            </a:pPr>
            <a:endParaRPr lang="en-029" dirty="0"/>
          </a:p>
          <a:p>
            <a:pPr marL="0" indent="0">
              <a:buNone/>
            </a:pPr>
            <a:r>
              <a:rPr lang="en-029" dirty="0" smtClean="0"/>
              <a:t>Key provision – section 91 (2)</a:t>
            </a:r>
            <a:endParaRPr lang="en-029" dirty="0"/>
          </a:p>
        </p:txBody>
      </p:sp>
    </p:spTree>
    <p:extLst>
      <p:ext uri="{BB962C8B-B14F-4D97-AF65-F5344CB8AC3E}">
        <p14:creationId xmlns="" xmlns:p14="http://schemas.microsoft.com/office/powerpoint/2010/main" val="30247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606</TotalTime>
  <Words>694</Words>
  <Application>Microsoft Office PowerPoint</Application>
  <PresentationFormat>Custom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How  did we get here?</vt:lpstr>
      <vt:lpstr>The International Environment</vt:lpstr>
      <vt:lpstr>The International Environment</vt:lpstr>
      <vt:lpstr>The International Environment</vt:lpstr>
      <vt:lpstr>The International Environment</vt:lpstr>
      <vt:lpstr>The International Environment</vt:lpstr>
      <vt:lpstr>Jamaican Response</vt:lpstr>
      <vt:lpstr>Public Accountants and POCA</vt:lpstr>
      <vt:lpstr>Public Accountants and POCA</vt:lpstr>
      <vt:lpstr>Public Accountants and POCA</vt:lpstr>
      <vt:lpstr>Public Accountants and POCA</vt:lpstr>
      <vt:lpstr>Public Accountants and POCA</vt:lpstr>
      <vt:lpstr>Matters of Concern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Sykes</dc:creator>
  <cp:lastModifiedBy>bsykes</cp:lastModifiedBy>
  <cp:revision>11</cp:revision>
  <dcterms:created xsi:type="dcterms:W3CDTF">2014-11-22T03:26:27Z</dcterms:created>
  <dcterms:modified xsi:type="dcterms:W3CDTF">2014-11-22T14:54:03Z</dcterms:modified>
</cp:coreProperties>
</file>