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660" r:id="rId3"/>
  </p:sldMasterIdLst>
  <p:notesMasterIdLst>
    <p:notesMasterId r:id="rId27"/>
  </p:notesMasterIdLst>
  <p:handoutMasterIdLst>
    <p:handoutMasterId r:id="rId28"/>
  </p:handoutMasterIdLst>
  <p:sldIdLst>
    <p:sldId id="256" r:id="rId4"/>
    <p:sldId id="257" r:id="rId5"/>
    <p:sldId id="259" r:id="rId6"/>
    <p:sldId id="261" r:id="rId7"/>
    <p:sldId id="260" r:id="rId8"/>
    <p:sldId id="265" r:id="rId9"/>
    <p:sldId id="272" r:id="rId10"/>
    <p:sldId id="293" r:id="rId11"/>
    <p:sldId id="294" r:id="rId12"/>
    <p:sldId id="295" r:id="rId13"/>
    <p:sldId id="296" r:id="rId14"/>
    <p:sldId id="297" r:id="rId15"/>
    <p:sldId id="299" r:id="rId16"/>
    <p:sldId id="300" r:id="rId17"/>
    <p:sldId id="301" r:id="rId18"/>
    <p:sldId id="266" r:id="rId19"/>
    <p:sldId id="273" r:id="rId20"/>
    <p:sldId id="302" r:id="rId21"/>
    <p:sldId id="267" r:id="rId22"/>
    <p:sldId id="298" r:id="rId23"/>
    <p:sldId id="271" r:id="rId24"/>
    <p:sldId id="287" r:id="rId25"/>
    <p:sldId id="291"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2674" autoAdjust="0"/>
  </p:normalViewPr>
  <p:slideViewPr>
    <p:cSldViewPr>
      <p:cViewPr varScale="1">
        <p:scale>
          <a:sx n="80" d="100"/>
          <a:sy n="80" d="100"/>
        </p:scale>
        <p:origin x="2412" y="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83" d="100"/>
          <a:sy n="83" d="100"/>
        </p:scale>
        <p:origin x="3810"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E4FF8FC-8473-4DFD-87CC-D576DA80B410}" type="datetimeFigureOut">
              <a:rPr lang="en-US" smtClean="0"/>
              <a:pPr/>
              <a:t>1/24/2018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D422161-F0FA-48FB-AB7F-FA9B9B1E1F9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JM"/>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B5B9A71-A973-4BC2-95F4-415CB3D6B9F7}" type="datetimeFigureOut">
              <a:rPr lang="en-JM" smtClean="0"/>
              <a:t>24/1/2018</a:t>
            </a:fld>
            <a:endParaRPr lang="en-JM"/>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JM"/>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JM"/>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JM"/>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FA1E66C-A5A1-453B-BA78-700CEADEDD49}" type="slidenum">
              <a:rPr lang="en-JM" smtClean="0"/>
              <a:t>‹#›</a:t>
            </a:fld>
            <a:endParaRPr lang="en-JM"/>
          </a:p>
        </p:txBody>
      </p:sp>
    </p:spTree>
    <p:extLst>
      <p:ext uri="{BB962C8B-B14F-4D97-AF65-F5344CB8AC3E}">
        <p14:creationId xmlns:p14="http://schemas.microsoft.com/office/powerpoint/2010/main" val="1922108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This</a:t>
            </a:r>
            <a:r>
              <a:rPr lang="en-JM" baseline="0" dirty="0" smtClean="0"/>
              <a:t> presentation will serve as a general guide to you, the prospective regulators of Attorneys with respect to Inspections, or Audits as it may be termed, of Attorneys under the Proceeds of Crime Act. Topics identified are by no means exhaustive and the regulator should feel free to tweak their inspections as they see fit to enhance the process. </a:t>
            </a:r>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a:t>
            </a:fld>
            <a:endParaRPr lang="en-JM"/>
          </a:p>
        </p:txBody>
      </p:sp>
    </p:spTree>
    <p:extLst>
      <p:ext uri="{BB962C8B-B14F-4D97-AF65-F5344CB8AC3E}">
        <p14:creationId xmlns:p14="http://schemas.microsoft.com/office/powerpoint/2010/main" val="3400214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JM" dirty="0" smtClean="0">
                <a:solidFill>
                  <a:schemeClr val="accent3">
                    <a:lumMod val="75000"/>
                  </a:schemeClr>
                </a:solidFill>
              </a:rPr>
              <a:t>Procedures for the recording and regular review of customer identification and transaction information/records to ensure that the information is current and comprehensive, as well as the retention of such information for a minimum of five years after the transaction was initiated/attempted or had actually taken place, or the business relationship has been terminated; </a:t>
            </a:r>
          </a:p>
          <a:p>
            <a:pPr defTabSz="931774">
              <a:defRPr/>
            </a:pPr>
            <a:endParaRPr lang="en-JM" dirty="0" smtClean="0">
              <a:solidFill>
                <a:schemeClr val="accent3">
                  <a:lumMod val="75000"/>
                </a:schemeClr>
              </a:solidFill>
            </a:endParaRPr>
          </a:p>
          <a:p>
            <a:pPr defTabSz="931774">
              <a:defRPr/>
            </a:pPr>
            <a:r>
              <a:rPr lang="en-JM" dirty="0" smtClean="0">
                <a:solidFill>
                  <a:schemeClr val="accent3">
                    <a:lumMod val="75000"/>
                  </a:schemeClr>
                </a:solidFill>
              </a:rPr>
              <a:t>Procedures clearly indicating the application of KYC due diligence which take into account the level of risk posed to the institution by transacting business with the particular customer; It</a:t>
            </a:r>
            <a:r>
              <a:rPr lang="en-JM" baseline="0" dirty="0" smtClean="0">
                <a:solidFill>
                  <a:schemeClr val="accent3">
                    <a:lumMod val="75000"/>
                  </a:schemeClr>
                </a:solidFill>
              </a:rPr>
              <a:t> is recommended that a risk assessment of the customer take place to assess the possible risk exposure to the firm, and in some instances a rating may be assigned. </a:t>
            </a:r>
            <a:endParaRPr lang="en-JM" dirty="0" smtClean="0">
              <a:solidFill>
                <a:schemeClr val="accent3">
                  <a:lumMod val="75000"/>
                </a:schemeClr>
              </a:solidFill>
            </a:endParaRPr>
          </a:p>
          <a:p>
            <a:pPr defTabSz="931774">
              <a:defRPr/>
            </a:pPr>
            <a:endParaRPr lang="en-JM" dirty="0" smtClean="0">
              <a:solidFill>
                <a:schemeClr val="accent3">
                  <a:lumMod val="75000"/>
                </a:schemeClr>
              </a:solidFill>
            </a:endParaRPr>
          </a:p>
          <a:p>
            <a:endParaRPr lang="en-JM" baseline="0" dirty="0" smtClean="0"/>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10</a:t>
            </a:fld>
            <a:endParaRPr lang="en-JM"/>
          </a:p>
        </p:txBody>
      </p:sp>
    </p:spTree>
    <p:extLst>
      <p:ext uri="{BB962C8B-B14F-4D97-AF65-F5344CB8AC3E}">
        <p14:creationId xmlns:p14="http://schemas.microsoft.com/office/powerpoint/2010/main" val="509612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JM" dirty="0" smtClean="0">
                <a:solidFill>
                  <a:schemeClr val="accent3">
                    <a:lumMod val="75000"/>
                  </a:schemeClr>
                </a:solidFill>
              </a:rPr>
              <a:t>A general requirement in Customer Due</a:t>
            </a:r>
            <a:r>
              <a:rPr lang="en-JM" baseline="0" dirty="0" smtClean="0">
                <a:solidFill>
                  <a:schemeClr val="accent3">
                    <a:lumMod val="75000"/>
                  </a:schemeClr>
                </a:solidFill>
              </a:rPr>
              <a:t> Diligence </a:t>
            </a:r>
            <a:r>
              <a:rPr lang="en-JM" dirty="0" smtClean="0">
                <a:solidFill>
                  <a:schemeClr val="accent3">
                    <a:lumMod val="75000"/>
                  </a:schemeClr>
                </a:solidFill>
              </a:rPr>
              <a:t>is that “A business relationship or one-off transaction must not be established or continued until the identity of the customer is satisfactorily determined. Where a potential customer refuses to produce any requested information, the relationship must not commence or the transaction should not proceed.</a:t>
            </a:r>
          </a:p>
          <a:p>
            <a:endParaRPr lang="en-JM" baseline="0" dirty="0" smtClean="0"/>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11</a:t>
            </a:fld>
            <a:endParaRPr lang="en-JM"/>
          </a:p>
        </p:txBody>
      </p:sp>
    </p:spTree>
    <p:extLst>
      <p:ext uri="{BB962C8B-B14F-4D97-AF65-F5344CB8AC3E}">
        <p14:creationId xmlns:p14="http://schemas.microsoft.com/office/powerpoint/2010/main" val="3971034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JM" dirty="0" smtClean="0">
                <a:solidFill>
                  <a:schemeClr val="accent3">
                    <a:lumMod val="75000"/>
                  </a:schemeClr>
                </a:solidFill>
              </a:rPr>
              <a:t>The following information should be obtained from all prospective customers: </a:t>
            </a:r>
          </a:p>
          <a:p>
            <a:pPr marL="465887" indent="-465887" algn="just">
              <a:buFont typeface="+mj-lt"/>
              <a:buAutoNum type="arabicPeriod"/>
            </a:pPr>
            <a:r>
              <a:rPr lang="en-JM" dirty="0" smtClean="0">
                <a:solidFill>
                  <a:schemeClr val="accent3">
                    <a:lumMod val="75000"/>
                  </a:schemeClr>
                </a:solidFill>
              </a:rPr>
              <a:t>True name and names used; </a:t>
            </a:r>
          </a:p>
          <a:p>
            <a:pPr marL="465887" indent="-465887" algn="just">
              <a:buFont typeface="+mj-lt"/>
              <a:buAutoNum type="arabicPeriod"/>
            </a:pPr>
            <a:r>
              <a:rPr lang="en-JM" dirty="0" smtClean="0">
                <a:solidFill>
                  <a:schemeClr val="accent3">
                    <a:lumMod val="75000"/>
                  </a:schemeClr>
                </a:solidFill>
              </a:rPr>
              <a:t>Correct permanent address, including postal address (if different from the permanent address); </a:t>
            </a:r>
          </a:p>
          <a:p>
            <a:pPr marL="465887" indent="-465887" algn="just">
              <a:buFont typeface="+mj-lt"/>
              <a:buAutoNum type="arabicPeriod"/>
            </a:pPr>
            <a:r>
              <a:rPr lang="en-JM" dirty="0" smtClean="0">
                <a:solidFill>
                  <a:schemeClr val="accent3">
                    <a:lumMod val="75000"/>
                  </a:schemeClr>
                </a:solidFill>
              </a:rPr>
              <a:t>Date and place of birth; </a:t>
            </a:r>
          </a:p>
          <a:p>
            <a:pPr marL="465887" indent="-465887" algn="just">
              <a:buFont typeface="+mj-lt"/>
              <a:buAutoNum type="arabicPeriod"/>
            </a:pPr>
            <a:r>
              <a:rPr lang="en-JM" dirty="0" smtClean="0">
                <a:solidFill>
                  <a:schemeClr val="accent3">
                    <a:lumMod val="75000"/>
                  </a:schemeClr>
                </a:solidFill>
              </a:rPr>
              <a:t>Nationality; </a:t>
            </a:r>
          </a:p>
          <a:p>
            <a:pPr marL="465887" indent="-465887" algn="just">
              <a:buFont typeface="+mj-lt"/>
              <a:buAutoNum type="arabicPeriod"/>
            </a:pPr>
            <a:r>
              <a:rPr lang="en-JM" dirty="0" smtClean="0">
                <a:solidFill>
                  <a:schemeClr val="accent3">
                    <a:lumMod val="75000"/>
                  </a:schemeClr>
                </a:solidFill>
              </a:rPr>
              <a:t>At least two (2) referees; </a:t>
            </a:r>
          </a:p>
          <a:p>
            <a:pPr marL="465887" indent="-465887" algn="just">
              <a:buFont typeface="+mj-lt"/>
              <a:buAutoNum type="arabicPeriod"/>
            </a:pPr>
            <a:r>
              <a:rPr lang="en-JM" dirty="0" smtClean="0">
                <a:solidFill>
                  <a:schemeClr val="accent3">
                    <a:lumMod val="75000"/>
                  </a:schemeClr>
                </a:solidFill>
              </a:rPr>
              <a:t>Source of funds, and source of wealth, where considered appropriate; </a:t>
            </a:r>
          </a:p>
          <a:p>
            <a:pPr marL="465887" indent="-465887" algn="just">
              <a:buFont typeface="+mj-lt"/>
              <a:buAutoNum type="arabicPeriod"/>
            </a:pPr>
            <a:r>
              <a:rPr lang="en-JM" dirty="0" smtClean="0">
                <a:solidFill>
                  <a:schemeClr val="accent3">
                    <a:lumMod val="75000"/>
                  </a:schemeClr>
                </a:solidFill>
              </a:rPr>
              <a:t>Contact numbers (work; home; cell; ) </a:t>
            </a:r>
          </a:p>
          <a:p>
            <a:pPr marL="465887" indent="-465887" algn="just">
              <a:buFont typeface="+mj-lt"/>
              <a:buAutoNum type="arabicPeriod"/>
            </a:pPr>
            <a:r>
              <a:rPr lang="en-JM" dirty="0" smtClean="0">
                <a:solidFill>
                  <a:schemeClr val="accent3">
                    <a:lumMod val="75000"/>
                  </a:schemeClr>
                </a:solidFill>
              </a:rPr>
              <a:t>Institutions may also require the submission of a photograph of the customer for their records. </a:t>
            </a:r>
          </a:p>
          <a:p>
            <a:endParaRPr lang="en-JM" baseline="0" dirty="0" smtClean="0"/>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12</a:t>
            </a:fld>
            <a:endParaRPr lang="en-JM"/>
          </a:p>
        </p:txBody>
      </p:sp>
    </p:spTree>
    <p:extLst>
      <p:ext uri="{BB962C8B-B14F-4D97-AF65-F5344CB8AC3E}">
        <p14:creationId xmlns:p14="http://schemas.microsoft.com/office/powerpoint/2010/main" val="10800033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baseline="0" dirty="0" smtClean="0"/>
          </a:p>
          <a:p>
            <a:pPr algn="just"/>
            <a:r>
              <a:rPr lang="en-JM" sz="1600" u="sng" dirty="0">
                <a:solidFill>
                  <a:schemeClr val="accent3">
                    <a:lumMod val="75000"/>
                  </a:schemeClr>
                </a:solidFill>
              </a:rPr>
              <a:t>PEP’s</a:t>
            </a:r>
          </a:p>
          <a:p>
            <a:pPr algn="just"/>
            <a:r>
              <a:rPr lang="en-JM" dirty="0" smtClean="0">
                <a:solidFill>
                  <a:schemeClr val="accent3">
                    <a:lumMod val="75000"/>
                  </a:schemeClr>
                </a:solidFill>
              </a:rPr>
              <a:t>Senior management </a:t>
            </a:r>
            <a:r>
              <a:rPr lang="en-JM" dirty="0" smtClean="0">
                <a:solidFill>
                  <a:schemeClr val="accent3">
                    <a:lumMod val="75000"/>
                  </a:schemeClr>
                </a:solidFill>
              </a:rPr>
              <a:t>should </a:t>
            </a:r>
            <a:r>
              <a:rPr lang="en-JM" dirty="0" smtClean="0">
                <a:solidFill>
                  <a:schemeClr val="accent3">
                    <a:lumMod val="75000"/>
                  </a:schemeClr>
                </a:solidFill>
              </a:rPr>
              <a:t>ensure that the personal circumstances, income sources and wealth of PEPS are known and verified as far as possible, and should also be alert to sources of legitimate third party information. Whilst it is appreciated that efforts must be made to protect the confidentiality of PEPS and their businesses, these accounts must be available for review by the Supervisory Authority, the Designated Authority, and the firms internal compliance officers (including the Nominated Officer) and internal auditors.</a:t>
            </a:r>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13</a:t>
            </a:fld>
            <a:endParaRPr lang="en-JM"/>
          </a:p>
        </p:txBody>
      </p:sp>
    </p:spTree>
    <p:extLst>
      <p:ext uri="{BB962C8B-B14F-4D97-AF65-F5344CB8AC3E}">
        <p14:creationId xmlns:p14="http://schemas.microsoft.com/office/powerpoint/2010/main" val="32675499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baseline="0" dirty="0" smtClean="0"/>
              <a:t>Appropriate Internal Controls are important in the AML framework of an entity. These include: </a:t>
            </a:r>
          </a:p>
          <a:p>
            <a:r>
              <a:rPr lang="en-JM" dirty="0" smtClean="0"/>
              <a:t>Assigning the responsibility for AML compliance to an appropriate person who will keep senior management and the Board informed</a:t>
            </a:r>
          </a:p>
          <a:p>
            <a:r>
              <a:rPr lang="en-JM" dirty="0" smtClean="0"/>
              <a:t>Providing dual control and segregation of duties as appropriate</a:t>
            </a:r>
          </a:p>
          <a:p>
            <a:r>
              <a:rPr lang="en-JM" dirty="0" smtClean="0"/>
              <a:t>Report and maintain records as required.</a:t>
            </a:r>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14</a:t>
            </a:fld>
            <a:endParaRPr lang="en-JM"/>
          </a:p>
        </p:txBody>
      </p:sp>
    </p:spTree>
    <p:extLst>
      <p:ext uri="{BB962C8B-B14F-4D97-AF65-F5344CB8AC3E}">
        <p14:creationId xmlns:p14="http://schemas.microsoft.com/office/powerpoint/2010/main" val="3571665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Firms need to be cognizant of the risks attached to having inadequate systems to deal with for e.g. dishonest employees because the success of the AML and CFT programme depends to a large extent on the integrity of employees. </a:t>
            </a:r>
          </a:p>
          <a:p>
            <a:endParaRPr lang="en-JM" dirty="0" smtClean="0"/>
          </a:p>
          <a:p>
            <a:r>
              <a:rPr lang="en-JM" dirty="0" smtClean="0"/>
              <a:t>Members of staff must also be sensitised as to their personal obligations under the POCA and the fact that they can be held personally liable for failing to report relevant information to the Designated Authority, or otherwise failing to carry out their responsibilities under the relevant statutes.</a:t>
            </a:r>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15</a:t>
            </a:fld>
            <a:endParaRPr lang="en-JM"/>
          </a:p>
        </p:txBody>
      </p:sp>
    </p:spTree>
    <p:extLst>
      <p:ext uri="{BB962C8B-B14F-4D97-AF65-F5344CB8AC3E}">
        <p14:creationId xmlns:p14="http://schemas.microsoft.com/office/powerpoint/2010/main" val="12233362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The examiners/inspectors</a:t>
            </a:r>
            <a:r>
              <a:rPr lang="en-JM" baseline="0" dirty="0" smtClean="0"/>
              <a:t> must document their plan in writing. Outline to the management of the audited entity, what is required of them and what is scheduled to be done by the audit team. This should include, AML or other relevant policy review, customer identification procedures review, employee due diligence reviews and transactional reviews, just to name a few. </a:t>
            </a:r>
          </a:p>
          <a:p>
            <a:endParaRPr lang="en-JM" baseline="0" dirty="0" smtClean="0"/>
          </a:p>
          <a:p>
            <a:r>
              <a:rPr lang="en-JM" baseline="0" dirty="0" smtClean="0"/>
              <a:t>A request for all the relevant documentation which will be required to conduct the audit should be stated in an item request letter which should be prepared and submitted to the entity to be audited reasonably in advance. Items requested may include: a copy of the entity’s AML  or other relevant policy, copies of independent audit testing done (International Counterparts), training records, risk assessments done, customer identification procedures (KYC forms, copies of ID’s) and Suspicious Transaction reports filed. </a:t>
            </a:r>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16</a:t>
            </a:fld>
            <a:endParaRPr lang="en-JM"/>
          </a:p>
        </p:txBody>
      </p:sp>
    </p:spTree>
    <p:extLst>
      <p:ext uri="{BB962C8B-B14F-4D97-AF65-F5344CB8AC3E}">
        <p14:creationId xmlns:p14="http://schemas.microsoft.com/office/powerpoint/2010/main" val="11874912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baseline="0" dirty="0" smtClean="0"/>
              <a:t>In conducting the Audit, the key starting point is to obtain all </a:t>
            </a:r>
            <a:r>
              <a:rPr lang="en-JM" baseline="0" dirty="0" smtClean="0"/>
              <a:t>relevant </a:t>
            </a:r>
            <a:r>
              <a:rPr lang="en-JM" baseline="0" dirty="0" smtClean="0"/>
              <a:t>policies which are in place at the firm. It may be the case where the firm utilises one complete and comprehensive policy which covers all the key areas of AML or the entity may have multiple policies, such as a Customer Information (KYC) Policy, Transactions &amp; Record Retention Policy, Information Sharing Policy, Know Your Employee &amp; Training Policy, etc. These policies should be reviewed for areas as previously discussed as well as any other important element which will serve to enhance the firms AML framework. It is imperative that the policy or policies are approved by management and an effective method of dissemination to staff is utilised. </a:t>
            </a:r>
          </a:p>
          <a:p>
            <a:endParaRPr lang="en-JM" baseline="0" dirty="0" smtClean="0"/>
          </a:p>
          <a:p>
            <a:endParaRPr lang="en-JM" baseline="0" dirty="0" smtClean="0"/>
          </a:p>
          <a:p>
            <a:endParaRPr lang="en-JM" baseline="0" dirty="0" smtClean="0"/>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17</a:t>
            </a:fld>
            <a:endParaRPr lang="en-JM"/>
          </a:p>
        </p:txBody>
      </p:sp>
    </p:spTree>
    <p:extLst>
      <p:ext uri="{BB962C8B-B14F-4D97-AF65-F5344CB8AC3E}">
        <p14:creationId xmlns:p14="http://schemas.microsoft.com/office/powerpoint/2010/main" val="20222754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baseline="0" dirty="0" smtClean="0"/>
              <a:t>Once a review of the relevant policies have been completed and effectiveness assessed, the auditors will inquire about the procedures which are to be followed as outlined within these policies. This can be done through the inspection of records, observation, confirmation, inquiry, etc.  </a:t>
            </a:r>
          </a:p>
          <a:p>
            <a:endParaRPr lang="en-JM" baseline="0" dirty="0" smtClean="0"/>
          </a:p>
          <a:p>
            <a:r>
              <a:rPr lang="en-JM" baseline="0" dirty="0" smtClean="0"/>
              <a:t>The inspection of documents will include the review of customer files with the motive to determine if customer identification requirements are met. Does the file have the required number of identification cards present, and these ID’s meet the standards prescribed (government issued and unexpired). Are there references on file? Have these references been verified?  Have source and proof of funds been obtained and verified?</a:t>
            </a:r>
          </a:p>
          <a:p>
            <a:endParaRPr lang="en-JM" baseline="0" dirty="0" smtClean="0"/>
          </a:p>
          <a:p>
            <a:r>
              <a:rPr lang="en-JM" baseline="0" dirty="0" smtClean="0"/>
              <a:t>Additionally, interviews/inquires of staff members may also be conducted. The auditor can speak to various staff members to determine their level of knowledge on the AML framework of the firm. Questions can be as simple as “Does the firm have an AML policy in place?” to as complex as “What is the role and responsibility of the nominated officer as it relates to their reporting requirements?” </a:t>
            </a:r>
          </a:p>
          <a:p>
            <a:endParaRPr lang="en-JM" baseline="0" dirty="0" smtClean="0"/>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18</a:t>
            </a:fld>
            <a:endParaRPr lang="en-JM"/>
          </a:p>
        </p:txBody>
      </p:sp>
    </p:spTree>
    <p:extLst>
      <p:ext uri="{BB962C8B-B14F-4D97-AF65-F5344CB8AC3E}">
        <p14:creationId xmlns:p14="http://schemas.microsoft.com/office/powerpoint/2010/main" val="9809555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In concluding the Audit, the reviewing organization may conduct what is known as a wrap-up</a:t>
            </a:r>
            <a:r>
              <a:rPr lang="en-JM" baseline="0" dirty="0" smtClean="0"/>
              <a:t> or exit meeting. This meeting should provide some insight into the preliminary findings of the auditors and give a general sense of what is to come in the final audit report. </a:t>
            </a:r>
          </a:p>
          <a:p>
            <a:endParaRPr lang="en-JM" baseline="0" dirty="0" smtClean="0"/>
          </a:p>
          <a:p>
            <a:r>
              <a:rPr lang="en-JM" baseline="0" dirty="0" smtClean="0"/>
              <a:t>After finalising all case files, and documenting all the relevant findings of the audit, a Management Report will be submitted to the entity which will outline the adequacy of certain aspects of the firm as it relates to policy and procedures and adherence to these policies and procedures, deficiencies as it relates to policies and procedures and the lack of adherence to certain policies and procedures as well as recommendations to mitigate against these being continued or worsen. </a:t>
            </a:r>
          </a:p>
          <a:p>
            <a:endParaRPr lang="en-JM" baseline="0" dirty="0" smtClean="0"/>
          </a:p>
          <a:p>
            <a:r>
              <a:rPr lang="en-JM" baseline="0" dirty="0" smtClean="0"/>
              <a:t>Subsequent to the final audit report, it is customary for Management to present a response in </a:t>
            </a:r>
            <a:r>
              <a:rPr lang="en-JM" baseline="0" dirty="0" err="1" smtClean="0"/>
              <a:t>defense</a:t>
            </a:r>
            <a:r>
              <a:rPr lang="en-JM" baseline="0" dirty="0" smtClean="0"/>
              <a:t> of certain issues which have been identified or to indicate appropriate strategies which will be employed going forward to minimise the risks identified.  </a:t>
            </a:r>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19</a:t>
            </a:fld>
            <a:endParaRPr lang="en-JM"/>
          </a:p>
        </p:txBody>
      </p:sp>
    </p:spTree>
    <p:extLst>
      <p:ext uri="{BB962C8B-B14F-4D97-AF65-F5344CB8AC3E}">
        <p14:creationId xmlns:p14="http://schemas.microsoft.com/office/powerpoint/2010/main" val="3809346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The presentation will take the following format:</a:t>
            </a:r>
          </a:p>
          <a:p>
            <a:r>
              <a:rPr lang="en-JM" dirty="0" smtClean="0"/>
              <a:t>The Regulated Sector &amp; Their Responsibility</a:t>
            </a:r>
          </a:p>
          <a:p>
            <a:r>
              <a:rPr lang="en-JM" dirty="0" smtClean="0"/>
              <a:t>Reasons for Adhering to AML Standards/Audits </a:t>
            </a:r>
          </a:p>
          <a:p>
            <a:r>
              <a:rPr lang="en-JM" dirty="0" smtClean="0"/>
              <a:t>Procedures for Conducting an AML Audit (Recommendations)</a:t>
            </a:r>
          </a:p>
          <a:p>
            <a:r>
              <a:rPr lang="en-JM" dirty="0" smtClean="0"/>
              <a:t>Completing the Audit</a:t>
            </a:r>
          </a:p>
          <a:p>
            <a:r>
              <a:rPr lang="en-JM" dirty="0" smtClean="0"/>
              <a:t>Risk Based Approach to Supervision</a:t>
            </a:r>
          </a:p>
          <a:p>
            <a:r>
              <a:rPr lang="en-JM" dirty="0" smtClean="0"/>
              <a:t>Benefits of an AML Audit/Compliance</a:t>
            </a:r>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2</a:t>
            </a:fld>
            <a:endParaRPr lang="en-JM"/>
          </a:p>
        </p:txBody>
      </p:sp>
    </p:spTree>
    <p:extLst>
      <p:ext uri="{BB962C8B-B14F-4D97-AF65-F5344CB8AC3E}">
        <p14:creationId xmlns:p14="http://schemas.microsoft.com/office/powerpoint/2010/main" val="20225619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The methods of</a:t>
            </a:r>
            <a:r>
              <a:rPr lang="en-JM" baseline="0" dirty="0" smtClean="0"/>
              <a:t> supervision/audit which have been described throughout this presentation adhere largely to what is known as a rules based approach to supervision. This method outlines specific aspects of an entity which are generally reviewed and assessed for compliance to rules and standards, such as the review of policy and files to ensure conformity. However, another method of supervision which can be utilised and an actual path which international financial regulators are taking steps to follow is that of Risk Based Supervision.</a:t>
            </a:r>
          </a:p>
          <a:p>
            <a:endParaRPr lang="en-JM" baseline="0" dirty="0" smtClean="0"/>
          </a:p>
          <a:p>
            <a:r>
              <a:rPr lang="en-JM" baseline="0" dirty="0" smtClean="0"/>
              <a:t>This method of supervision requires the supervisor to assess the entity and its risks based on various factors which may include, its size, target market, systemic importance, vulnerabilities, etc. For example, a law firm which deals primarily in family matters (divorce, child support, etc. ) will naturally be at a lower risk level </a:t>
            </a:r>
            <a:r>
              <a:rPr lang="en-JM" baseline="0" dirty="0" smtClean="0"/>
              <a:t>for </a:t>
            </a:r>
            <a:r>
              <a:rPr lang="en-JM" baseline="0" dirty="0" smtClean="0"/>
              <a:t>AML concerns when compared to a firm which deals primarily in large real estate transactions and other high valued conveyance matters. Similarly, a small firm which has only two (2) </a:t>
            </a:r>
            <a:r>
              <a:rPr lang="en-JM" baseline="0" dirty="0" smtClean="0"/>
              <a:t>lawyers on staff </a:t>
            </a:r>
            <a:r>
              <a:rPr lang="en-JM" baseline="0" dirty="0" smtClean="0"/>
              <a:t>and revenues of only J$30 million annually, will pose a lesser threat when compared to a large firm with over twenty (20) attorneys and revenues in excess of J$500 million or financial transactions </a:t>
            </a:r>
            <a:r>
              <a:rPr lang="en-JM" baseline="0" dirty="0" smtClean="0"/>
              <a:t>in excess </a:t>
            </a:r>
            <a:r>
              <a:rPr lang="en-JM" baseline="0" dirty="0" smtClean="0"/>
              <a:t>of J$1 billion on behalf of clients. </a:t>
            </a:r>
          </a:p>
          <a:p>
            <a:endParaRPr lang="en-JM" baseline="0" dirty="0" smtClean="0"/>
          </a:p>
          <a:p>
            <a:r>
              <a:rPr lang="en-JM" baseline="0" dirty="0" smtClean="0"/>
              <a:t>When instances like these are identified, the depth of an audit/inspection will be much more rigorous and even more frequent. </a:t>
            </a:r>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20</a:t>
            </a:fld>
            <a:endParaRPr lang="en-JM"/>
          </a:p>
        </p:txBody>
      </p:sp>
    </p:spTree>
    <p:extLst>
      <p:ext uri="{BB962C8B-B14F-4D97-AF65-F5344CB8AC3E}">
        <p14:creationId xmlns:p14="http://schemas.microsoft.com/office/powerpoint/2010/main" val="21576241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The AML audit process is a way to strengthen or improve a firm's AML program. It should be regarded not as a regulatory burden imposed by the government but as one of the four pillars of an effective anti-money laundering </a:t>
            </a:r>
            <a:r>
              <a:rPr lang="en-JM" dirty="0" smtClean="0"/>
              <a:t>program</a:t>
            </a:r>
            <a:r>
              <a:rPr lang="en-JM" baseline="0" dirty="0" smtClean="0"/>
              <a:t> as </a:t>
            </a:r>
            <a:r>
              <a:rPr lang="en-JM" baseline="0" smtClean="0"/>
              <a:t>mentioned previously. </a:t>
            </a:r>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21</a:t>
            </a:fld>
            <a:endParaRPr lang="en-JM"/>
          </a:p>
        </p:txBody>
      </p:sp>
    </p:spTree>
    <p:extLst>
      <p:ext uri="{BB962C8B-B14F-4D97-AF65-F5344CB8AC3E}">
        <p14:creationId xmlns:p14="http://schemas.microsoft.com/office/powerpoint/2010/main" val="41242833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According to a</a:t>
            </a:r>
            <a:r>
              <a:rPr lang="en-JM" baseline="0" dirty="0" smtClean="0"/>
              <a:t> published document by the World Bank: “Preventing Money Laundering and Terrorist Financing – A Practical Guide for Bank Supervisors” </a:t>
            </a:r>
            <a:r>
              <a:rPr lang="en-JM" dirty="0" smtClean="0"/>
              <a:t>When a country develops a reputation for AML/CFT measures that do not meet international standards, or for lax enforcement of its regime, the result will be, at the least, an increase in the cost of doing business. Foreign institutions are highly likely to subject transactions with such countries to added scrutiny, and may even decide to terminate their relationships with business partners from those countries. Thus, the failure to have in place</a:t>
            </a:r>
            <a:r>
              <a:rPr lang="en-JM" baseline="0" dirty="0" smtClean="0"/>
              <a:t> </a:t>
            </a:r>
            <a:r>
              <a:rPr lang="en-JM" dirty="0" smtClean="0"/>
              <a:t>an effective AML/CFT regime that meets international standards could have adverse cost implications both for domestic institutions and for international trade. </a:t>
            </a:r>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22</a:t>
            </a:fld>
            <a:endParaRPr lang="en-JM"/>
          </a:p>
        </p:txBody>
      </p:sp>
    </p:spTree>
    <p:extLst>
      <p:ext uri="{BB962C8B-B14F-4D97-AF65-F5344CB8AC3E}">
        <p14:creationId xmlns:p14="http://schemas.microsoft.com/office/powerpoint/2010/main" val="35755934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23</a:t>
            </a:fld>
            <a:endParaRPr lang="en-JM"/>
          </a:p>
        </p:txBody>
      </p:sp>
    </p:spTree>
    <p:extLst>
      <p:ext uri="{BB962C8B-B14F-4D97-AF65-F5344CB8AC3E}">
        <p14:creationId xmlns:p14="http://schemas.microsoft.com/office/powerpoint/2010/main" val="3963450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The Regulated Sector plays a vital role in minimizing Money Laundering risks and is charged with several key responsibilities as prescribed under the various pieces of legislation. These include the submission of:</a:t>
            </a:r>
          </a:p>
          <a:p>
            <a:r>
              <a:rPr lang="en-JM" dirty="0" smtClean="0"/>
              <a:t>(Cash) Threshold Transaction Reports (TTR’s) - FI’s</a:t>
            </a:r>
          </a:p>
          <a:p>
            <a:r>
              <a:rPr lang="en-JM" dirty="0" smtClean="0"/>
              <a:t>Suspicious Transaction Reports (STR’s) – FI’s &amp; DNFI’s</a:t>
            </a:r>
          </a:p>
          <a:p>
            <a:r>
              <a:rPr lang="en-JM" dirty="0" smtClean="0"/>
              <a:t>Listed Entities Reports (TPA) - FI’s</a:t>
            </a:r>
          </a:p>
          <a:p>
            <a:r>
              <a:rPr lang="en-JM" dirty="0" smtClean="0"/>
              <a:t>Suspicious Transaction Reports (TPA) - FI’s</a:t>
            </a:r>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3</a:t>
            </a:fld>
            <a:endParaRPr lang="en-JM"/>
          </a:p>
        </p:txBody>
      </p:sp>
    </p:spTree>
    <p:extLst>
      <p:ext uri="{BB962C8B-B14F-4D97-AF65-F5344CB8AC3E}">
        <p14:creationId xmlns:p14="http://schemas.microsoft.com/office/powerpoint/2010/main" val="353886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In addition to the reporting requirements of the Regulated Sector, entities are required to:</a:t>
            </a:r>
          </a:p>
          <a:p>
            <a:pPr marL="232943" indent="-232943">
              <a:buFont typeface="+mj-lt"/>
              <a:buAutoNum type="arabicPeriod"/>
            </a:pPr>
            <a:r>
              <a:rPr lang="en-JM" dirty="0" smtClean="0"/>
              <a:t>Designate a Nominated Officer</a:t>
            </a:r>
          </a:p>
          <a:p>
            <a:pPr marL="232943" indent="-232943">
              <a:buFont typeface="+mj-lt"/>
              <a:buAutoNum type="arabicPeriod"/>
            </a:pPr>
            <a:r>
              <a:rPr lang="en-JM" dirty="0" smtClean="0"/>
              <a:t>Comply with all relevant Orders (Account Monitoring, Production &amp; Inspection, Customer Information) </a:t>
            </a:r>
          </a:p>
          <a:p>
            <a:pPr marL="232943" indent="-232943">
              <a:buFont typeface="+mj-lt"/>
              <a:buAutoNum type="arabicPeriod"/>
            </a:pPr>
            <a:r>
              <a:rPr lang="en-JM" dirty="0" smtClean="0"/>
              <a:t>Provide appropriate training for all staff members (especially front-line)</a:t>
            </a:r>
          </a:p>
        </p:txBody>
      </p:sp>
      <p:sp>
        <p:nvSpPr>
          <p:cNvPr id="4" name="Slide Number Placeholder 3"/>
          <p:cNvSpPr>
            <a:spLocks noGrp="1"/>
          </p:cNvSpPr>
          <p:nvPr>
            <p:ph type="sldNum" sz="quarter" idx="10"/>
          </p:nvPr>
        </p:nvSpPr>
        <p:spPr/>
        <p:txBody>
          <a:bodyPr/>
          <a:lstStyle/>
          <a:p>
            <a:fld id="{6FA1E66C-A5A1-453B-BA78-700CEADEDD49}" type="slidenum">
              <a:rPr lang="en-JM" smtClean="0"/>
              <a:t>4</a:t>
            </a:fld>
            <a:endParaRPr lang="en-JM"/>
          </a:p>
        </p:txBody>
      </p:sp>
    </p:spTree>
    <p:extLst>
      <p:ext uri="{BB962C8B-B14F-4D97-AF65-F5344CB8AC3E}">
        <p14:creationId xmlns:p14="http://schemas.microsoft.com/office/powerpoint/2010/main" val="163273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The regulated sector includes Financial Institutions (FI’s) and Designated Non Financial Institutions (DNFI’s).</a:t>
            </a:r>
          </a:p>
          <a:p>
            <a:endParaRPr lang="en-JM" dirty="0" smtClean="0"/>
          </a:p>
          <a:p>
            <a:r>
              <a:rPr lang="en-JM" dirty="0" smtClean="0"/>
              <a:t>FI’s</a:t>
            </a:r>
            <a:r>
              <a:rPr lang="en-JM" baseline="0" dirty="0" smtClean="0"/>
              <a:t> are Commercial Banks, Merchant Banks, Building Societies, Cambios, Remittance Agents, Insurance Companies just to name a few.</a:t>
            </a:r>
          </a:p>
          <a:p>
            <a:endParaRPr lang="en-JM" baseline="0" dirty="0" smtClean="0"/>
          </a:p>
          <a:p>
            <a:r>
              <a:rPr lang="en-JM" dirty="0" smtClean="0"/>
              <a:t>Designated Non-Financial Institutions include:</a:t>
            </a:r>
            <a:r>
              <a:rPr lang="en-JM" baseline="0" dirty="0" smtClean="0"/>
              <a:t> </a:t>
            </a:r>
            <a:r>
              <a:rPr lang="en-JM" dirty="0" smtClean="0"/>
              <a:t>Real Estate Dealers,</a:t>
            </a:r>
            <a:r>
              <a:rPr lang="en-JM" baseline="0" dirty="0" smtClean="0"/>
              <a:t> </a:t>
            </a:r>
            <a:r>
              <a:rPr lang="en-JM" dirty="0" smtClean="0"/>
              <a:t>Public Accountants,</a:t>
            </a:r>
            <a:r>
              <a:rPr lang="en-JM" baseline="0" dirty="0" smtClean="0"/>
              <a:t> </a:t>
            </a:r>
            <a:r>
              <a:rPr lang="en-JM" dirty="0" smtClean="0"/>
              <a:t>Attorneys-at-law</a:t>
            </a:r>
            <a:r>
              <a:rPr lang="en-JM" baseline="0" dirty="0" smtClean="0"/>
              <a:t> &amp; </a:t>
            </a:r>
            <a:r>
              <a:rPr lang="en-JM" dirty="0" smtClean="0"/>
              <a:t>Gaming Machine Operators</a:t>
            </a:r>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5</a:t>
            </a:fld>
            <a:endParaRPr lang="en-JM"/>
          </a:p>
        </p:txBody>
      </p:sp>
    </p:spTree>
    <p:extLst>
      <p:ext uri="{BB962C8B-B14F-4D97-AF65-F5344CB8AC3E}">
        <p14:creationId xmlns:p14="http://schemas.microsoft.com/office/powerpoint/2010/main" val="1900361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smtClean="0"/>
              <a:t>In 2013 a legislative order was passed which</a:t>
            </a:r>
            <a:r>
              <a:rPr lang="en-JM" baseline="0" dirty="0" smtClean="0"/>
              <a:t> placed, Gaming Machine Operators, Real Estate Dealers, Attorneys-at-law, Casino Operators &amp; Public Accountants)</a:t>
            </a:r>
            <a:r>
              <a:rPr lang="en-JM" baseline="0" dirty="0"/>
              <a:t> </a:t>
            </a:r>
            <a:r>
              <a:rPr lang="en-JM" baseline="0" dirty="0" smtClean="0"/>
              <a:t>as Designated Non-Financial Institutions (DNFI’s). This resolution placed the burden of reporting Suspicious Activity on any entity which operates in these sectors to the FID. </a:t>
            </a:r>
          </a:p>
          <a:p>
            <a:endParaRPr lang="en-JM" baseline="0" dirty="0" smtClean="0"/>
          </a:p>
          <a:p>
            <a:r>
              <a:rPr lang="en-JM" baseline="0" dirty="0" smtClean="0"/>
              <a:t>One of the primary driving forces of this resolution stems from international persuasive arrangements, namely, the Financial Action Task Fore (FATF) 40 recommendations. These recommendations are International Standards which are aimed at combating Money Laundering and The Financing of Terrorism &amp; Proliferation. Recommendation 22, speaks to these listed sectors and their required responsibilities in relation to Customer Due Diligence, Record Keeping and  Politically Exposed Persons (PEP)).</a:t>
            </a:r>
          </a:p>
          <a:p>
            <a:endParaRPr lang="en-JM" baseline="0" dirty="0" smtClean="0"/>
          </a:p>
          <a:p>
            <a:r>
              <a:rPr lang="en-JM" baseline="0" dirty="0" smtClean="0"/>
              <a:t>Money Laundering can negatively affect an organization leading to reputational (adverse publicity)  and legal (unenforceable contracts, lawsuits, etc.) challenges just to name a few. </a:t>
            </a:r>
          </a:p>
          <a:p>
            <a:endParaRPr lang="en-JM" dirty="0" smtClean="0"/>
          </a:p>
          <a:p>
            <a:r>
              <a:rPr lang="en-JM" dirty="0" smtClean="0"/>
              <a:t>An AML audit is a test to see whether a firm has an appropriate anti-money laundering program and is doing what they say they are doing.</a:t>
            </a:r>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6</a:t>
            </a:fld>
            <a:endParaRPr lang="en-JM"/>
          </a:p>
        </p:txBody>
      </p:sp>
    </p:spTree>
    <p:extLst>
      <p:ext uri="{BB962C8B-B14F-4D97-AF65-F5344CB8AC3E}">
        <p14:creationId xmlns:p14="http://schemas.microsoft.com/office/powerpoint/2010/main" val="227227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baseline="0" dirty="0" smtClean="0"/>
              <a:t>An effective AML program should include:</a:t>
            </a:r>
          </a:p>
          <a:p>
            <a:endParaRPr lang="en-JM" baseline="0" dirty="0" smtClean="0"/>
          </a:p>
          <a:p>
            <a:r>
              <a:rPr lang="en-JM" baseline="0" dirty="0" smtClean="0"/>
              <a:t>The development of internal policies, procedures and controls;</a:t>
            </a:r>
          </a:p>
          <a:p>
            <a:r>
              <a:rPr lang="en-JM" baseline="0" dirty="0" smtClean="0"/>
              <a:t>Designation of a compliance officer;</a:t>
            </a:r>
          </a:p>
          <a:p>
            <a:r>
              <a:rPr lang="en-JM" baseline="0" dirty="0" smtClean="0"/>
              <a:t>An ongoing employee training program;</a:t>
            </a:r>
          </a:p>
          <a:p>
            <a:r>
              <a:rPr lang="en-JM" baseline="0" dirty="0" smtClean="0"/>
              <a:t>An independent audit function to test programs.</a:t>
            </a:r>
          </a:p>
          <a:p>
            <a:endParaRPr lang="en-JM" baseline="0" dirty="0" smtClean="0"/>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7</a:t>
            </a:fld>
            <a:endParaRPr lang="en-JM"/>
          </a:p>
        </p:txBody>
      </p:sp>
    </p:spTree>
    <p:extLst>
      <p:ext uri="{BB962C8B-B14F-4D97-AF65-F5344CB8AC3E}">
        <p14:creationId xmlns:p14="http://schemas.microsoft.com/office/powerpoint/2010/main" val="1498973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baseline="0" dirty="0" smtClean="0"/>
              <a:t>Policies and Procedures are very important in preparing an entity in playing their part in combating Money Laundering and Terrorist Financing. Policies should be set in place by The Board or as is the case for the entities which you, the PAB, will be monitoring, the management of the supervised entity. These policies should cover key areas, such as: Know Your Customer (KYC) guidelines, Politically Exposed Persons (PEPs) and other high profile clients, Record Keeping, Appointment of a Nominated Officer, Risk Profiling, Internal Controls,  Know Your Employee (KYE) guidelines as well as training for staff members.  </a:t>
            </a:r>
          </a:p>
          <a:p>
            <a:endParaRPr lang="en-JM" baseline="0" dirty="0" smtClean="0"/>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8</a:t>
            </a:fld>
            <a:endParaRPr lang="en-JM"/>
          </a:p>
        </p:txBody>
      </p:sp>
    </p:spTree>
    <p:extLst>
      <p:ext uri="{BB962C8B-B14F-4D97-AF65-F5344CB8AC3E}">
        <p14:creationId xmlns:p14="http://schemas.microsoft.com/office/powerpoint/2010/main" val="2054405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baseline="0" dirty="0" smtClean="0"/>
              <a:t>KYC policies and procedures must contain a clear statement of management's overall expectations and establish specific lines of responsibilities not only at the point of the institution’s first contact with the customer, but throughout the business relationship. Policies and procedures should be properly documented and clearly communicated to all relevant staff. </a:t>
            </a:r>
          </a:p>
          <a:p>
            <a:endParaRPr lang="en-JM" baseline="0" dirty="0" smtClean="0"/>
          </a:p>
          <a:p>
            <a:r>
              <a:rPr lang="en-JM" dirty="0" smtClean="0">
                <a:solidFill>
                  <a:schemeClr val="accent3">
                    <a:lumMod val="75000"/>
                  </a:schemeClr>
                </a:solidFill>
              </a:rPr>
              <a:t>At a minimum, KYC policies and procedures should address: - </a:t>
            </a:r>
          </a:p>
          <a:p>
            <a:r>
              <a:rPr lang="en-JM" dirty="0" smtClean="0">
                <a:solidFill>
                  <a:schemeClr val="accent3">
                    <a:lumMod val="75000"/>
                  </a:schemeClr>
                </a:solidFill>
              </a:rPr>
              <a:t>Processes that must be followed to ensure proper identification of customers and those that may be acting on their behalf</a:t>
            </a:r>
          </a:p>
          <a:p>
            <a:endParaRPr lang="en-JM" dirty="0" smtClean="0">
              <a:solidFill>
                <a:schemeClr val="accent3">
                  <a:lumMod val="75000"/>
                </a:schemeClr>
              </a:solidFill>
            </a:endParaRPr>
          </a:p>
          <a:p>
            <a:r>
              <a:rPr lang="en-JM" dirty="0" smtClean="0">
                <a:solidFill>
                  <a:schemeClr val="accent3">
                    <a:lumMod val="75000"/>
                  </a:schemeClr>
                </a:solidFill>
              </a:rPr>
              <a:t>Processes for the identification and verification of the nature and purpose of a customer’s business in order for the firm to have a basis for determining whether a transaction is unusual or suspicious</a:t>
            </a:r>
          </a:p>
          <a:p>
            <a:endParaRPr lang="en-JM" baseline="0" dirty="0" smtClean="0"/>
          </a:p>
          <a:p>
            <a:endParaRPr lang="en-JM" baseline="0" dirty="0" smtClean="0"/>
          </a:p>
          <a:p>
            <a:endParaRPr lang="en-JM" dirty="0" smtClean="0"/>
          </a:p>
          <a:p>
            <a:endParaRPr lang="en-JM" dirty="0"/>
          </a:p>
        </p:txBody>
      </p:sp>
      <p:sp>
        <p:nvSpPr>
          <p:cNvPr id="4" name="Slide Number Placeholder 3"/>
          <p:cNvSpPr>
            <a:spLocks noGrp="1"/>
          </p:cNvSpPr>
          <p:nvPr>
            <p:ph type="sldNum" sz="quarter" idx="10"/>
          </p:nvPr>
        </p:nvSpPr>
        <p:spPr/>
        <p:txBody>
          <a:bodyPr/>
          <a:lstStyle/>
          <a:p>
            <a:fld id="{6FA1E66C-A5A1-453B-BA78-700CEADEDD49}" type="slidenum">
              <a:rPr lang="en-JM" smtClean="0"/>
              <a:t>9</a:t>
            </a:fld>
            <a:endParaRPr lang="en-JM"/>
          </a:p>
        </p:txBody>
      </p:sp>
    </p:spTree>
    <p:extLst>
      <p:ext uri="{BB962C8B-B14F-4D97-AF65-F5344CB8AC3E}">
        <p14:creationId xmlns:p14="http://schemas.microsoft.com/office/powerpoint/2010/main" val="2285713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0" name="Freeform 7"/>
          <p:cNvSpPr>
            <a:spLocks/>
          </p:cNvSpPr>
          <p:nvPr userDrawn="1"/>
        </p:nvSpPr>
        <p:spPr bwMode="auto">
          <a:xfrm>
            <a:off x="-38100" y="463550"/>
            <a:ext cx="9182100" cy="6419850"/>
          </a:xfrm>
          <a:custGeom>
            <a:avLst/>
            <a:gdLst/>
            <a:ahLst/>
            <a:cxnLst>
              <a:cxn ang="0">
                <a:pos x="17280" y="12123"/>
              </a:cxn>
              <a:cxn ang="0">
                <a:pos x="0" y="12132"/>
              </a:cxn>
              <a:cxn ang="0">
                <a:pos x="2" y="4163"/>
              </a:cxn>
              <a:cxn ang="0">
                <a:pos x="262" y="3633"/>
              </a:cxn>
              <a:cxn ang="0">
                <a:pos x="567" y="3147"/>
              </a:cxn>
              <a:cxn ang="0">
                <a:pos x="912" y="2704"/>
              </a:cxn>
              <a:cxn ang="0">
                <a:pos x="1295" y="2299"/>
              </a:cxn>
              <a:cxn ang="0">
                <a:pos x="1714" y="1931"/>
              </a:cxn>
              <a:cxn ang="0">
                <a:pos x="2166" y="1602"/>
              </a:cxn>
              <a:cxn ang="0">
                <a:pos x="2649" y="1308"/>
              </a:cxn>
              <a:cxn ang="0">
                <a:pos x="3160" y="1048"/>
              </a:cxn>
              <a:cxn ang="0">
                <a:pos x="3696" y="820"/>
              </a:cxn>
              <a:cxn ang="0">
                <a:pos x="4255" y="623"/>
              </a:cxn>
              <a:cxn ang="0">
                <a:pos x="4835" y="457"/>
              </a:cxn>
              <a:cxn ang="0">
                <a:pos x="5433" y="319"/>
              </a:cxn>
              <a:cxn ang="0">
                <a:pos x="6047" y="207"/>
              </a:cxn>
              <a:cxn ang="0">
                <a:pos x="6673" y="121"/>
              </a:cxn>
              <a:cxn ang="0">
                <a:pos x="7311" y="59"/>
              </a:cxn>
              <a:cxn ang="0">
                <a:pos x="7955" y="19"/>
              </a:cxn>
              <a:cxn ang="0">
                <a:pos x="8605" y="0"/>
              </a:cxn>
              <a:cxn ang="0">
                <a:pos x="9259" y="1"/>
              </a:cxn>
              <a:cxn ang="0">
                <a:pos x="9911" y="20"/>
              </a:cxn>
              <a:cxn ang="0">
                <a:pos x="10562" y="55"/>
              </a:cxn>
              <a:cxn ang="0">
                <a:pos x="11209" y="107"/>
              </a:cxn>
              <a:cxn ang="0">
                <a:pos x="11848" y="172"/>
              </a:cxn>
              <a:cxn ang="0">
                <a:pos x="12477" y="250"/>
              </a:cxn>
              <a:cxn ang="0">
                <a:pos x="13094" y="338"/>
              </a:cxn>
              <a:cxn ang="0">
                <a:pos x="13695" y="435"/>
              </a:cxn>
              <a:cxn ang="0">
                <a:pos x="14280" y="542"/>
              </a:cxn>
              <a:cxn ang="0">
                <a:pos x="14845" y="655"/>
              </a:cxn>
              <a:cxn ang="0">
                <a:pos x="15387" y="772"/>
              </a:cxn>
              <a:cxn ang="0">
                <a:pos x="15904" y="894"/>
              </a:cxn>
              <a:cxn ang="0">
                <a:pos x="16393" y="1019"/>
              </a:cxn>
              <a:cxn ang="0">
                <a:pos x="16853" y="1144"/>
              </a:cxn>
              <a:cxn ang="0">
                <a:pos x="17280" y="1268"/>
              </a:cxn>
              <a:cxn ang="0">
                <a:pos x="17280" y="1980"/>
              </a:cxn>
              <a:cxn ang="0">
                <a:pos x="17280" y="2678"/>
              </a:cxn>
              <a:cxn ang="0">
                <a:pos x="17280" y="3364"/>
              </a:cxn>
              <a:cxn ang="0">
                <a:pos x="17280" y="4043"/>
              </a:cxn>
              <a:cxn ang="0">
                <a:pos x="17280" y="4712"/>
              </a:cxn>
              <a:cxn ang="0">
                <a:pos x="17280" y="5377"/>
              </a:cxn>
              <a:cxn ang="0">
                <a:pos x="17280" y="6038"/>
              </a:cxn>
              <a:cxn ang="0">
                <a:pos x="17280" y="6696"/>
              </a:cxn>
              <a:cxn ang="0">
                <a:pos x="17280" y="7355"/>
              </a:cxn>
              <a:cxn ang="0">
                <a:pos x="17280" y="8015"/>
              </a:cxn>
              <a:cxn ang="0">
                <a:pos x="17280" y="8680"/>
              </a:cxn>
              <a:cxn ang="0">
                <a:pos x="17280" y="9350"/>
              </a:cxn>
              <a:cxn ang="0">
                <a:pos x="17280" y="10027"/>
              </a:cxn>
              <a:cxn ang="0">
                <a:pos x="17280" y="10714"/>
              </a:cxn>
              <a:cxn ang="0">
                <a:pos x="17280" y="11413"/>
              </a:cxn>
              <a:cxn ang="0">
                <a:pos x="17280" y="12123"/>
              </a:cxn>
            </a:cxnLst>
            <a:rect l="0" t="0" r="r" b="b"/>
            <a:pathLst>
              <a:path w="17280" h="12132">
                <a:moveTo>
                  <a:pt x="17280" y="12123"/>
                </a:moveTo>
                <a:lnTo>
                  <a:pt x="0" y="12132"/>
                </a:lnTo>
                <a:lnTo>
                  <a:pt x="2" y="4163"/>
                </a:lnTo>
                <a:lnTo>
                  <a:pt x="262" y="3633"/>
                </a:lnTo>
                <a:lnTo>
                  <a:pt x="567" y="3147"/>
                </a:lnTo>
                <a:lnTo>
                  <a:pt x="912" y="2704"/>
                </a:lnTo>
                <a:lnTo>
                  <a:pt x="1295" y="2299"/>
                </a:lnTo>
                <a:lnTo>
                  <a:pt x="1714" y="1931"/>
                </a:lnTo>
                <a:lnTo>
                  <a:pt x="2166" y="1602"/>
                </a:lnTo>
                <a:lnTo>
                  <a:pt x="2649" y="1308"/>
                </a:lnTo>
                <a:lnTo>
                  <a:pt x="3160" y="1048"/>
                </a:lnTo>
                <a:lnTo>
                  <a:pt x="3696" y="820"/>
                </a:lnTo>
                <a:lnTo>
                  <a:pt x="4255" y="623"/>
                </a:lnTo>
                <a:lnTo>
                  <a:pt x="4835" y="457"/>
                </a:lnTo>
                <a:lnTo>
                  <a:pt x="5433" y="319"/>
                </a:lnTo>
                <a:lnTo>
                  <a:pt x="6047" y="207"/>
                </a:lnTo>
                <a:lnTo>
                  <a:pt x="6673" y="121"/>
                </a:lnTo>
                <a:lnTo>
                  <a:pt x="7311" y="59"/>
                </a:lnTo>
                <a:lnTo>
                  <a:pt x="7955" y="19"/>
                </a:lnTo>
                <a:lnTo>
                  <a:pt x="8605" y="0"/>
                </a:lnTo>
                <a:lnTo>
                  <a:pt x="9259" y="1"/>
                </a:lnTo>
                <a:lnTo>
                  <a:pt x="9911" y="20"/>
                </a:lnTo>
                <a:lnTo>
                  <a:pt x="10562" y="55"/>
                </a:lnTo>
                <a:lnTo>
                  <a:pt x="11209" y="107"/>
                </a:lnTo>
                <a:lnTo>
                  <a:pt x="11848" y="172"/>
                </a:lnTo>
                <a:lnTo>
                  <a:pt x="12477" y="250"/>
                </a:lnTo>
                <a:lnTo>
                  <a:pt x="13094" y="338"/>
                </a:lnTo>
                <a:lnTo>
                  <a:pt x="13695" y="435"/>
                </a:lnTo>
                <a:lnTo>
                  <a:pt x="14280" y="542"/>
                </a:lnTo>
                <a:lnTo>
                  <a:pt x="14845" y="655"/>
                </a:lnTo>
                <a:lnTo>
                  <a:pt x="15387" y="772"/>
                </a:lnTo>
                <a:lnTo>
                  <a:pt x="15904" y="894"/>
                </a:lnTo>
                <a:lnTo>
                  <a:pt x="16393" y="1019"/>
                </a:lnTo>
                <a:lnTo>
                  <a:pt x="16853" y="1144"/>
                </a:lnTo>
                <a:lnTo>
                  <a:pt x="17280" y="1268"/>
                </a:lnTo>
                <a:lnTo>
                  <a:pt x="17280" y="1980"/>
                </a:lnTo>
                <a:lnTo>
                  <a:pt x="17280" y="2678"/>
                </a:lnTo>
                <a:lnTo>
                  <a:pt x="17280" y="3364"/>
                </a:lnTo>
                <a:lnTo>
                  <a:pt x="17280" y="4043"/>
                </a:lnTo>
                <a:lnTo>
                  <a:pt x="17280" y="4712"/>
                </a:lnTo>
                <a:lnTo>
                  <a:pt x="17280" y="5377"/>
                </a:lnTo>
                <a:lnTo>
                  <a:pt x="17280" y="6038"/>
                </a:lnTo>
                <a:lnTo>
                  <a:pt x="17280" y="6696"/>
                </a:lnTo>
                <a:lnTo>
                  <a:pt x="17280" y="7355"/>
                </a:lnTo>
                <a:lnTo>
                  <a:pt x="17280" y="8015"/>
                </a:lnTo>
                <a:lnTo>
                  <a:pt x="17280" y="8680"/>
                </a:lnTo>
                <a:lnTo>
                  <a:pt x="17280" y="9350"/>
                </a:lnTo>
                <a:lnTo>
                  <a:pt x="17280" y="10027"/>
                </a:lnTo>
                <a:lnTo>
                  <a:pt x="17280" y="10714"/>
                </a:lnTo>
                <a:lnTo>
                  <a:pt x="17280" y="11413"/>
                </a:lnTo>
                <a:lnTo>
                  <a:pt x="17280" y="12123"/>
                </a:lnTo>
                <a:close/>
              </a:path>
            </a:pathLst>
          </a:custGeom>
          <a:solidFill>
            <a:schemeClr val="accent3">
              <a:lumMod val="5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userDrawn="1">
            <p:ph type="ctrTitle"/>
          </p:nvPr>
        </p:nvSpPr>
        <p:spPr>
          <a:xfrm>
            <a:off x="685800" y="1143000"/>
            <a:ext cx="7772400" cy="646331"/>
          </a:xfrm>
        </p:spPr>
        <p:txBody>
          <a:bodyPr>
            <a:normAutofit/>
          </a:bodyPr>
          <a:lstStyle>
            <a:lvl1pPr algn="r">
              <a:defRPr sz="3600">
                <a:solidFill>
                  <a:schemeClr val="accent3">
                    <a:lumMod val="75000"/>
                  </a:schemeClr>
                </a:solidFill>
              </a:defRPr>
            </a:lvl1pPr>
          </a:lstStyle>
          <a:p>
            <a:r>
              <a:rPr lang="en-US" smtClean="0"/>
              <a:t>Click to edit Master title style</a:t>
            </a:r>
            <a:endParaRPr lang="en-US" dirty="0"/>
          </a:p>
        </p:txBody>
      </p:sp>
      <p:sp>
        <p:nvSpPr>
          <p:cNvPr id="3" name="Subtitle 2"/>
          <p:cNvSpPr>
            <a:spLocks noGrp="1"/>
          </p:cNvSpPr>
          <p:nvPr userDrawn="1">
            <p:ph type="subTitle" idx="1"/>
          </p:nvPr>
        </p:nvSpPr>
        <p:spPr>
          <a:xfrm>
            <a:off x="685800" y="1828800"/>
            <a:ext cx="7772400" cy="461665"/>
          </a:xfrm>
        </p:spPr>
        <p:txBody>
          <a:bodyPr>
            <a:normAutofit/>
          </a:bodyPr>
          <a:lstStyle>
            <a:lvl1pPr marL="0" indent="0" algn="r">
              <a:buNone/>
              <a:defRPr sz="2400">
                <a:solidFill>
                  <a:schemeClr val="accent5">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userDrawn="1">
            <p:ph type="dt" sz="half" idx="10"/>
          </p:nvPr>
        </p:nvSpPr>
        <p:spPr>
          <a:xfrm>
            <a:off x="457200" y="6324600"/>
            <a:ext cx="2133600" cy="365125"/>
          </a:xfrm>
        </p:spPr>
        <p:txBody>
          <a:bodyPr/>
          <a:lstStyle/>
          <a:p>
            <a:fld id="{11188646-8CEC-4AE4-B1E7-ADF9D885FD96}" type="datetimeFigureOut">
              <a:rPr lang="en-US" smtClean="0"/>
              <a:pPr/>
              <a:t>1/24/2018</a:t>
            </a:fld>
            <a:endParaRPr lang="en-US"/>
          </a:p>
        </p:txBody>
      </p:sp>
      <p:sp>
        <p:nvSpPr>
          <p:cNvPr id="5" name="Footer Placeholder 4"/>
          <p:cNvSpPr>
            <a:spLocks noGrp="1"/>
          </p:cNvSpPr>
          <p:nvPr userDrawn="1">
            <p:ph type="ftr" sz="quarter" idx="11"/>
          </p:nvPr>
        </p:nvSpPr>
        <p:spPr/>
        <p:txBody>
          <a:bodyPr/>
          <a:lstStyle/>
          <a:p>
            <a:endParaRPr lang="en-US" dirty="0"/>
          </a:p>
        </p:txBody>
      </p:sp>
      <p:sp>
        <p:nvSpPr>
          <p:cNvPr id="6" name="Slide Number Placeholder 5"/>
          <p:cNvSpPr>
            <a:spLocks noGrp="1"/>
          </p:cNvSpPr>
          <p:nvPr userDrawn="1">
            <p:ph type="sldNum" sz="quarter" idx="12"/>
          </p:nvPr>
        </p:nvSpPr>
        <p:spPr/>
        <p:txBody>
          <a:bodyPr/>
          <a:lstStyle/>
          <a:p>
            <a:fld id="{6ECF81E8-6DE5-4C92-89BE-5D6CD56A8BF1}" type="slidenum">
              <a:rPr lang="en-US" smtClean="0"/>
              <a:pPr/>
              <a:t>‹#›</a:t>
            </a:fld>
            <a:endParaRPr lang="en-US"/>
          </a:p>
        </p:txBody>
      </p:sp>
      <p:sp>
        <p:nvSpPr>
          <p:cNvPr id="45" name="Freeform 9"/>
          <p:cNvSpPr>
            <a:spLocks/>
          </p:cNvSpPr>
          <p:nvPr userDrawn="1"/>
        </p:nvSpPr>
        <p:spPr bwMode="auto">
          <a:xfrm flipV="1">
            <a:off x="-25400" y="4889500"/>
            <a:ext cx="8839200" cy="3276600"/>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8"/>
          <p:cNvSpPr>
            <a:spLocks/>
          </p:cNvSpPr>
          <p:nvPr userDrawn="1"/>
        </p:nvSpPr>
        <p:spPr bwMode="auto">
          <a:xfrm flipV="1">
            <a:off x="-25400" y="4786406"/>
            <a:ext cx="9144000" cy="3227294"/>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5"/>
          <p:cNvSpPr>
            <a:spLocks/>
          </p:cNvSpPr>
          <p:nvPr userDrawn="1"/>
        </p:nvSpPr>
        <p:spPr bwMode="auto">
          <a:xfrm>
            <a:off x="1588" y="268288"/>
            <a:ext cx="9142413" cy="1760538"/>
          </a:xfrm>
          <a:custGeom>
            <a:avLst/>
            <a:gdLst/>
            <a:ahLst/>
            <a:cxnLst>
              <a:cxn ang="0">
                <a:pos x="16021" y="1568"/>
              </a:cxn>
              <a:cxn ang="0">
                <a:pos x="13697" y="1059"/>
              </a:cxn>
              <a:cxn ang="0">
                <a:pos x="11579" y="742"/>
              </a:cxn>
              <a:cxn ang="0">
                <a:pos x="9687" y="572"/>
              </a:cxn>
              <a:cxn ang="0">
                <a:pos x="7979" y="551"/>
              </a:cxn>
              <a:cxn ang="0">
                <a:pos x="6478" y="636"/>
              </a:cxn>
              <a:cxn ang="0">
                <a:pos x="5163" y="806"/>
              </a:cxn>
              <a:cxn ang="0">
                <a:pos x="4031" y="1059"/>
              </a:cxn>
              <a:cxn ang="0">
                <a:pos x="3044" y="1377"/>
              </a:cxn>
              <a:cxn ang="0">
                <a:pos x="2221" y="1716"/>
              </a:cxn>
              <a:cxn ang="0">
                <a:pos x="1543" y="2055"/>
              </a:cxn>
              <a:cxn ang="0">
                <a:pos x="987" y="2415"/>
              </a:cxn>
              <a:cxn ang="0">
                <a:pos x="576" y="2733"/>
              </a:cxn>
              <a:cxn ang="0">
                <a:pos x="288" y="2987"/>
              </a:cxn>
              <a:cxn ang="0">
                <a:pos x="82" y="3199"/>
              </a:cxn>
              <a:cxn ang="0">
                <a:pos x="0" y="3305"/>
              </a:cxn>
              <a:cxn ang="0">
                <a:pos x="0" y="3305"/>
              </a:cxn>
              <a:cxn ang="0">
                <a:pos x="82" y="3178"/>
              </a:cxn>
              <a:cxn ang="0">
                <a:pos x="267" y="2945"/>
              </a:cxn>
              <a:cxn ang="0">
                <a:pos x="535" y="2648"/>
              </a:cxn>
              <a:cxn ang="0">
                <a:pos x="946" y="2289"/>
              </a:cxn>
              <a:cxn ang="0">
                <a:pos x="1460" y="1886"/>
              </a:cxn>
              <a:cxn ang="0">
                <a:pos x="2118" y="1483"/>
              </a:cxn>
              <a:cxn ang="0">
                <a:pos x="2921" y="1081"/>
              </a:cxn>
              <a:cxn ang="0">
                <a:pos x="3887" y="720"/>
              </a:cxn>
              <a:cxn ang="0">
                <a:pos x="5018" y="403"/>
              </a:cxn>
              <a:cxn ang="0">
                <a:pos x="6335" y="170"/>
              </a:cxn>
              <a:cxn ang="0">
                <a:pos x="7836" y="22"/>
              </a:cxn>
              <a:cxn ang="0">
                <a:pos x="9543" y="22"/>
              </a:cxn>
              <a:cxn ang="0">
                <a:pos x="11476" y="149"/>
              </a:cxn>
              <a:cxn ang="0">
                <a:pos x="13615" y="424"/>
              </a:cxn>
              <a:cxn ang="0">
                <a:pos x="15980" y="911"/>
              </a:cxn>
              <a:cxn ang="0">
                <a:pos x="17276" y="1251"/>
              </a:cxn>
              <a:cxn ang="0">
                <a:pos x="17276" y="1356"/>
              </a:cxn>
              <a:cxn ang="0">
                <a:pos x="17276" y="1547"/>
              </a:cxn>
              <a:cxn ang="0">
                <a:pos x="17276" y="1886"/>
              </a:cxn>
            </a:cxnLst>
            <a:rect l="0" t="0" r="r" b="b"/>
            <a:pathLst>
              <a:path w="17276" h="3326">
                <a:moveTo>
                  <a:pt x="17276" y="1886"/>
                </a:moveTo>
                <a:lnTo>
                  <a:pt x="16021" y="1568"/>
                </a:lnTo>
                <a:lnTo>
                  <a:pt x="14829" y="1293"/>
                </a:lnTo>
                <a:lnTo>
                  <a:pt x="13697" y="1059"/>
                </a:lnTo>
                <a:lnTo>
                  <a:pt x="12607" y="890"/>
                </a:lnTo>
                <a:lnTo>
                  <a:pt x="11579" y="742"/>
                </a:lnTo>
                <a:lnTo>
                  <a:pt x="10612" y="636"/>
                </a:lnTo>
                <a:lnTo>
                  <a:pt x="9687" y="572"/>
                </a:lnTo>
                <a:lnTo>
                  <a:pt x="8802" y="551"/>
                </a:lnTo>
                <a:lnTo>
                  <a:pt x="7979" y="551"/>
                </a:lnTo>
                <a:lnTo>
                  <a:pt x="7219" y="572"/>
                </a:lnTo>
                <a:lnTo>
                  <a:pt x="6478" y="636"/>
                </a:lnTo>
                <a:lnTo>
                  <a:pt x="5800" y="700"/>
                </a:lnTo>
                <a:lnTo>
                  <a:pt x="5163" y="806"/>
                </a:lnTo>
                <a:lnTo>
                  <a:pt x="4565" y="932"/>
                </a:lnTo>
                <a:lnTo>
                  <a:pt x="4031" y="1059"/>
                </a:lnTo>
                <a:lnTo>
                  <a:pt x="3517" y="1207"/>
                </a:lnTo>
                <a:lnTo>
                  <a:pt x="3044" y="1377"/>
                </a:lnTo>
                <a:lnTo>
                  <a:pt x="2612" y="1526"/>
                </a:lnTo>
                <a:lnTo>
                  <a:pt x="2221" y="1716"/>
                </a:lnTo>
                <a:lnTo>
                  <a:pt x="1851" y="1886"/>
                </a:lnTo>
                <a:lnTo>
                  <a:pt x="1543" y="2055"/>
                </a:lnTo>
                <a:lnTo>
                  <a:pt x="1254" y="2246"/>
                </a:lnTo>
                <a:lnTo>
                  <a:pt x="987" y="2415"/>
                </a:lnTo>
                <a:lnTo>
                  <a:pt x="781" y="2564"/>
                </a:lnTo>
                <a:lnTo>
                  <a:pt x="576" y="2733"/>
                </a:lnTo>
                <a:lnTo>
                  <a:pt x="412" y="2860"/>
                </a:lnTo>
                <a:lnTo>
                  <a:pt x="288" y="2987"/>
                </a:lnTo>
                <a:lnTo>
                  <a:pt x="164" y="3093"/>
                </a:lnTo>
                <a:lnTo>
                  <a:pt x="82" y="3199"/>
                </a:lnTo>
                <a:lnTo>
                  <a:pt x="41" y="3263"/>
                </a:lnTo>
                <a:lnTo>
                  <a:pt x="0" y="3305"/>
                </a:lnTo>
                <a:lnTo>
                  <a:pt x="0" y="3326"/>
                </a:lnTo>
                <a:lnTo>
                  <a:pt x="0" y="3305"/>
                </a:lnTo>
                <a:lnTo>
                  <a:pt x="21" y="3263"/>
                </a:lnTo>
                <a:lnTo>
                  <a:pt x="82" y="3178"/>
                </a:lnTo>
                <a:lnTo>
                  <a:pt x="164" y="3073"/>
                </a:lnTo>
                <a:lnTo>
                  <a:pt x="267" y="2945"/>
                </a:lnTo>
                <a:lnTo>
                  <a:pt x="390" y="2818"/>
                </a:lnTo>
                <a:lnTo>
                  <a:pt x="535" y="2648"/>
                </a:lnTo>
                <a:lnTo>
                  <a:pt x="720" y="2479"/>
                </a:lnTo>
                <a:lnTo>
                  <a:pt x="946" y="2289"/>
                </a:lnTo>
                <a:lnTo>
                  <a:pt x="1172" y="2097"/>
                </a:lnTo>
                <a:lnTo>
                  <a:pt x="1460" y="1886"/>
                </a:lnTo>
                <a:lnTo>
                  <a:pt x="1768" y="1696"/>
                </a:lnTo>
                <a:lnTo>
                  <a:pt x="2118" y="1483"/>
                </a:lnTo>
                <a:lnTo>
                  <a:pt x="2509" y="1271"/>
                </a:lnTo>
                <a:lnTo>
                  <a:pt x="2921" y="1081"/>
                </a:lnTo>
                <a:lnTo>
                  <a:pt x="3394" y="890"/>
                </a:lnTo>
                <a:lnTo>
                  <a:pt x="3887" y="720"/>
                </a:lnTo>
                <a:lnTo>
                  <a:pt x="4442" y="551"/>
                </a:lnTo>
                <a:lnTo>
                  <a:pt x="5018" y="403"/>
                </a:lnTo>
                <a:lnTo>
                  <a:pt x="5656" y="275"/>
                </a:lnTo>
                <a:lnTo>
                  <a:pt x="6335" y="170"/>
                </a:lnTo>
                <a:lnTo>
                  <a:pt x="7075" y="85"/>
                </a:lnTo>
                <a:lnTo>
                  <a:pt x="7836" y="22"/>
                </a:lnTo>
                <a:lnTo>
                  <a:pt x="8679" y="0"/>
                </a:lnTo>
                <a:lnTo>
                  <a:pt x="9543" y="22"/>
                </a:lnTo>
                <a:lnTo>
                  <a:pt x="10489" y="64"/>
                </a:lnTo>
                <a:lnTo>
                  <a:pt x="11476" y="149"/>
                </a:lnTo>
                <a:lnTo>
                  <a:pt x="12505" y="255"/>
                </a:lnTo>
                <a:lnTo>
                  <a:pt x="13615" y="424"/>
                </a:lnTo>
                <a:lnTo>
                  <a:pt x="14767" y="657"/>
                </a:lnTo>
                <a:lnTo>
                  <a:pt x="15980" y="911"/>
                </a:lnTo>
                <a:lnTo>
                  <a:pt x="17276" y="1229"/>
                </a:lnTo>
                <a:lnTo>
                  <a:pt x="17276" y="1251"/>
                </a:lnTo>
                <a:lnTo>
                  <a:pt x="17276" y="1293"/>
                </a:lnTo>
                <a:lnTo>
                  <a:pt x="17276" y="1356"/>
                </a:lnTo>
                <a:lnTo>
                  <a:pt x="17276" y="1441"/>
                </a:lnTo>
                <a:lnTo>
                  <a:pt x="17276" y="1547"/>
                </a:lnTo>
                <a:lnTo>
                  <a:pt x="17276" y="1696"/>
                </a:lnTo>
                <a:lnTo>
                  <a:pt x="17276" y="1886"/>
                </a:lnTo>
                <a:close/>
              </a:path>
            </a:pathLst>
          </a:custGeom>
          <a:solidFill>
            <a:schemeClr val="accent4">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6"/>
          <p:cNvSpPr>
            <a:spLocks/>
          </p:cNvSpPr>
          <p:nvPr userDrawn="1"/>
        </p:nvSpPr>
        <p:spPr bwMode="auto">
          <a:xfrm>
            <a:off x="523875" y="190500"/>
            <a:ext cx="8620125" cy="1658938"/>
          </a:xfrm>
          <a:custGeom>
            <a:avLst/>
            <a:gdLst/>
            <a:ahLst/>
            <a:cxnLst>
              <a:cxn ang="0">
                <a:pos x="15096" y="1483"/>
              </a:cxn>
              <a:cxn ang="0">
                <a:pos x="12916" y="1017"/>
              </a:cxn>
              <a:cxn ang="0">
                <a:pos x="10921" y="699"/>
              </a:cxn>
              <a:cxn ang="0">
                <a:pos x="9132" y="551"/>
              </a:cxn>
              <a:cxn ang="0">
                <a:pos x="7528" y="509"/>
              </a:cxn>
              <a:cxn ang="0">
                <a:pos x="6109" y="593"/>
              </a:cxn>
              <a:cxn ang="0">
                <a:pos x="4874" y="762"/>
              </a:cxn>
              <a:cxn ang="0">
                <a:pos x="3785" y="996"/>
              </a:cxn>
              <a:cxn ang="0">
                <a:pos x="2859" y="1293"/>
              </a:cxn>
              <a:cxn ang="0">
                <a:pos x="2098" y="1610"/>
              </a:cxn>
              <a:cxn ang="0">
                <a:pos x="1440" y="1949"/>
              </a:cxn>
              <a:cxn ang="0">
                <a:pos x="947" y="2267"/>
              </a:cxn>
              <a:cxn ang="0">
                <a:pos x="556" y="2563"/>
              </a:cxn>
              <a:cxn ang="0">
                <a:pos x="267" y="2818"/>
              </a:cxn>
              <a:cxn ang="0">
                <a:pos x="83" y="3008"/>
              </a:cxn>
              <a:cxn ang="0">
                <a:pos x="0" y="3114"/>
              </a:cxn>
              <a:cxn ang="0">
                <a:pos x="0" y="3114"/>
              </a:cxn>
              <a:cxn ang="0">
                <a:pos x="83" y="2987"/>
              </a:cxn>
              <a:cxn ang="0">
                <a:pos x="247" y="2776"/>
              </a:cxn>
              <a:cxn ang="0">
                <a:pos x="515" y="2500"/>
              </a:cxn>
              <a:cxn ang="0">
                <a:pos x="885" y="2161"/>
              </a:cxn>
              <a:cxn ang="0">
                <a:pos x="1379" y="1780"/>
              </a:cxn>
              <a:cxn ang="0">
                <a:pos x="1995" y="1399"/>
              </a:cxn>
              <a:cxn ang="0">
                <a:pos x="2757" y="1017"/>
              </a:cxn>
              <a:cxn ang="0">
                <a:pos x="3661" y="678"/>
              </a:cxn>
              <a:cxn ang="0">
                <a:pos x="4731" y="381"/>
              </a:cxn>
              <a:cxn ang="0">
                <a:pos x="5985" y="170"/>
              </a:cxn>
              <a:cxn ang="0">
                <a:pos x="7404" y="42"/>
              </a:cxn>
              <a:cxn ang="0">
                <a:pos x="9009" y="22"/>
              </a:cxn>
              <a:cxn ang="0">
                <a:pos x="10818" y="127"/>
              </a:cxn>
              <a:cxn ang="0">
                <a:pos x="12834" y="403"/>
              </a:cxn>
              <a:cxn ang="0">
                <a:pos x="15075" y="868"/>
              </a:cxn>
              <a:cxn ang="0">
                <a:pos x="16289" y="1186"/>
              </a:cxn>
              <a:cxn ang="0">
                <a:pos x="16289" y="1271"/>
              </a:cxn>
              <a:cxn ang="0">
                <a:pos x="16289" y="1461"/>
              </a:cxn>
              <a:cxn ang="0">
                <a:pos x="16289" y="1780"/>
              </a:cxn>
            </a:cxnLst>
            <a:rect l="0" t="0" r="r" b="b"/>
            <a:pathLst>
              <a:path w="16289" h="3135">
                <a:moveTo>
                  <a:pt x="16289" y="1780"/>
                </a:moveTo>
                <a:lnTo>
                  <a:pt x="15096" y="1483"/>
                </a:lnTo>
                <a:lnTo>
                  <a:pt x="13985" y="1229"/>
                </a:lnTo>
                <a:lnTo>
                  <a:pt x="12916" y="1017"/>
                </a:lnTo>
                <a:lnTo>
                  <a:pt x="11888" y="826"/>
                </a:lnTo>
                <a:lnTo>
                  <a:pt x="10921" y="699"/>
                </a:lnTo>
                <a:lnTo>
                  <a:pt x="9996" y="615"/>
                </a:lnTo>
                <a:lnTo>
                  <a:pt x="9132" y="551"/>
                </a:lnTo>
                <a:lnTo>
                  <a:pt x="8309" y="509"/>
                </a:lnTo>
                <a:lnTo>
                  <a:pt x="7528" y="509"/>
                </a:lnTo>
                <a:lnTo>
                  <a:pt x="6808" y="551"/>
                </a:lnTo>
                <a:lnTo>
                  <a:pt x="6109" y="593"/>
                </a:lnTo>
                <a:lnTo>
                  <a:pt x="5471" y="678"/>
                </a:lnTo>
                <a:lnTo>
                  <a:pt x="4874" y="762"/>
                </a:lnTo>
                <a:lnTo>
                  <a:pt x="4319" y="868"/>
                </a:lnTo>
                <a:lnTo>
                  <a:pt x="3785" y="996"/>
                </a:lnTo>
                <a:lnTo>
                  <a:pt x="3312" y="1144"/>
                </a:lnTo>
                <a:lnTo>
                  <a:pt x="2859" y="1293"/>
                </a:lnTo>
                <a:lnTo>
                  <a:pt x="2468" y="1441"/>
                </a:lnTo>
                <a:lnTo>
                  <a:pt x="2098" y="1610"/>
                </a:lnTo>
                <a:lnTo>
                  <a:pt x="1748" y="1780"/>
                </a:lnTo>
                <a:lnTo>
                  <a:pt x="1440" y="1949"/>
                </a:lnTo>
                <a:lnTo>
                  <a:pt x="1172" y="2119"/>
                </a:lnTo>
                <a:lnTo>
                  <a:pt x="947" y="2267"/>
                </a:lnTo>
                <a:lnTo>
                  <a:pt x="720" y="2415"/>
                </a:lnTo>
                <a:lnTo>
                  <a:pt x="556" y="2563"/>
                </a:lnTo>
                <a:lnTo>
                  <a:pt x="391" y="2712"/>
                </a:lnTo>
                <a:lnTo>
                  <a:pt x="267" y="2818"/>
                </a:lnTo>
                <a:lnTo>
                  <a:pt x="165" y="2924"/>
                </a:lnTo>
                <a:lnTo>
                  <a:pt x="83" y="3008"/>
                </a:lnTo>
                <a:lnTo>
                  <a:pt x="41" y="3072"/>
                </a:lnTo>
                <a:lnTo>
                  <a:pt x="0" y="3114"/>
                </a:lnTo>
                <a:lnTo>
                  <a:pt x="0" y="3135"/>
                </a:lnTo>
                <a:lnTo>
                  <a:pt x="0" y="3114"/>
                </a:lnTo>
                <a:lnTo>
                  <a:pt x="21" y="3072"/>
                </a:lnTo>
                <a:lnTo>
                  <a:pt x="83" y="2987"/>
                </a:lnTo>
                <a:lnTo>
                  <a:pt x="144" y="2902"/>
                </a:lnTo>
                <a:lnTo>
                  <a:pt x="247" y="2776"/>
                </a:lnTo>
                <a:lnTo>
                  <a:pt x="370" y="2648"/>
                </a:lnTo>
                <a:lnTo>
                  <a:pt x="515" y="2500"/>
                </a:lnTo>
                <a:lnTo>
                  <a:pt x="679" y="2331"/>
                </a:lnTo>
                <a:lnTo>
                  <a:pt x="885" y="2161"/>
                </a:lnTo>
                <a:lnTo>
                  <a:pt x="1111" y="1970"/>
                </a:lnTo>
                <a:lnTo>
                  <a:pt x="1379" y="1780"/>
                </a:lnTo>
                <a:lnTo>
                  <a:pt x="1666" y="1589"/>
                </a:lnTo>
                <a:lnTo>
                  <a:pt x="1995" y="1399"/>
                </a:lnTo>
                <a:lnTo>
                  <a:pt x="2366" y="1207"/>
                </a:lnTo>
                <a:lnTo>
                  <a:pt x="2757" y="1017"/>
                </a:lnTo>
                <a:lnTo>
                  <a:pt x="3188" y="848"/>
                </a:lnTo>
                <a:lnTo>
                  <a:pt x="3661" y="678"/>
                </a:lnTo>
                <a:lnTo>
                  <a:pt x="4176" y="529"/>
                </a:lnTo>
                <a:lnTo>
                  <a:pt x="4731" y="381"/>
                </a:lnTo>
                <a:lnTo>
                  <a:pt x="5327" y="254"/>
                </a:lnTo>
                <a:lnTo>
                  <a:pt x="5985" y="170"/>
                </a:lnTo>
                <a:lnTo>
                  <a:pt x="6664" y="84"/>
                </a:lnTo>
                <a:lnTo>
                  <a:pt x="7404" y="42"/>
                </a:lnTo>
                <a:lnTo>
                  <a:pt x="8165" y="0"/>
                </a:lnTo>
                <a:lnTo>
                  <a:pt x="9009" y="22"/>
                </a:lnTo>
                <a:lnTo>
                  <a:pt x="9893" y="64"/>
                </a:lnTo>
                <a:lnTo>
                  <a:pt x="10818" y="127"/>
                </a:lnTo>
                <a:lnTo>
                  <a:pt x="11806" y="254"/>
                </a:lnTo>
                <a:lnTo>
                  <a:pt x="12834" y="403"/>
                </a:lnTo>
                <a:lnTo>
                  <a:pt x="13924" y="615"/>
                </a:lnTo>
                <a:lnTo>
                  <a:pt x="15075" y="868"/>
                </a:lnTo>
                <a:lnTo>
                  <a:pt x="16289" y="1165"/>
                </a:lnTo>
                <a:lnTo>
                  <a:pt x="16289" y="1186"/>
                </a:lnTo>
                <a:lnTo>
                  <a:pt x="16289" y="1229"/>
                </a:lnTo>
                <a:lnTo>
                  <a:pt x="16289" y="1271"/>
                </a:lnTo>
                <a:lnTo>
                  <a:pt x="16289" y="1355"/>
                </a:lnTo>
                <a:lnTo>
                  <a:pt x="16289" y="1461"/>
                </a:lnTo>
                <a:lnTo>
                  <a:pt x="16289" y="1610"/>
                </a:lnTo>
                <a:lnTo>
                  <a:pt x="16289" y="1780"/>
                </a:ln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188646-8CEC-4AE4-B1E7-ADF9D885FD96}"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188646-8CEC-4AE4-B1E7-ADF9D885FD96}"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FF2618-C234-4528-BB60-72360CB0937F}"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F2618-C234-4528-BB60-72360CB0937F}"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FF2618-C234-4528-BB60-72360CB0937F}"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FF2618-C234-4528-BB60-72360CB0937F}"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FF2618-C234-4528-BB60-72360CB0937F}" type="datetimeFigureOut">
              <a:rPr lang="en-US" smtClean="0"/>
              <a:pPr/>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FF2618-C234-4528-BB60-72360CB0937F}" type="datetimeFigureOut">
              <a:rPr lang="en-US" smtClean="0"/>
              <a:pPr/>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FF2618-C234-4528-BB60-72360CB0937F}" type="datetimeFigureOut">
              <a:rPr lang="en-US" smtClean="0"/>
              <a:pPr/>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F2618-C234-4528-BB60-72360CB0937F}"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188646-8CEC-4AE4-B1E7-ADF9D885FD96}"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F81E8-6DE5-4C92-89BE-5D6CD56A8BF1}" type="slidenum">
              <a:rPr lang="en-US" smtClean="0"/>
              <a:pPr/>
              <a:t>‹#›</a:t>
            </a:fld>
            <a:endParaRPr lang="en-US"/>
          </a:p>
        </p:txBody>
      </p:sp>
      <p:sp>
        <p:nvSpPr>
          <p:cNvPr id="10" name="Freeform 5"/>
          <p:cNvSpPr>
            <a:spLocks/>
          </p:cNvSpPr>
          <p:nvPr userDrawn="1"/>
        </p:nvSpPr>
        <p:spPr bwMode="auto">
          <a:xfrm>
            <a:off x="892175" y="169862"/>
            <a:ext cx="8251826" cy="1679671"/>
          </a:xfrm>
          <a:custGeom>
            <a:avLst/>
            <a:gdLst/>
            <a:ahLst/>
            <a:cxnLst>
              <a:cxn ang="0">
                <a:pos x="16021" y="1568"/>
              </a:cxn>
              <a:cxn ang="0">
                <a:pos x="13697" y="1059"/>
              </a:cxn>
              <a:cxn ang="0">
                <a:pos x="11579" y="742"/>
              </a:cxn>
              <a:cxn ang="0">
                <a:pos x="9687" y="572"/>
              </a:cxn>
              <a:cxn ang="0">
                <a:pos x="7979" y="551"/>
              </a:cxn>
              <a:cxn ang="0">
                <a:pos x="6478" y="636"/>
              </a:cxn>
              <a:cxn ang="0">
                <a:pos x="5163" y="806"/>
              </a:cxn>
              <a:cxn ang="0">
                <a:pos x="4031" y="1059"/>
              </a:cxn>
              <a:cxn ang="0">
                <a:pos x="3044" y="1377"/>
              </a:cxn>
              <a:cxn ang="0">
                <a:pos x="2221" y="1716"/>
              </a:cxn>
              <a:cxn ang="0">
                <a:pos x="1543" y="2055"/>
              </a:cxn>
              <a:cxn ang="0">
                <a:pos x="987" y="2415"/>
              </a:cxn>
              <a:cxn ang="0">
                <a:pos x="576" y="2733"/>
              </a:cxn>
              <a:cxn ang="0">
                <a:pos x="288" y="2987"/>
              </a:cxn>
              <a:cxn ang="0">
                <a:pos x="82" y="3199"/>
              </a:cxn>
              <a:cxn ang="0">
                <a:pos x="0" y="3305"/>
              </a:cxn>
              <a:cxn ang="0">
                <a:pos x="0" y="3305"/>
              </a:cxn>
              <a:cxn ang="0">
                <a:pos x="82" y="3178"/>
              </a:cxn>
              <a:cxn ang="0">
                <a:pos x="267" y="2945"/>
              </a:cxn>
              <a:cxn ang="0">
                <a:pos x="535" y="2648"/>
              </a:cxn>
              <a:cxn ang="0">
                <a:pos x="946" y="2289"/>
              </a:cxn>
              <a:cxn ang="0">
                <a:pos x="1460" y="1886"/>
              </a:cxn>
              <a:cxn ang="0">
                <a:pos x="2118" y="1483"/>
              </a:cxn>
              <a:cxn ang="0">
                <a:pos x="2921" y="1081"/>
              </a:cxn>
              <a:cxn ang="0">
                <a:pos x="3887" y="720"/>
              </a:cxn>
              <a:cxn ang="0">
                <a:pos x="5018" y="403"/>
              </a:cxn>
              <a:cxn ang="0">
                <a:pos x="6335" y="170"/>
              </a:cxn>
              <a:cxn ang="0">
                <a:pos x="7836" y="22"/>
              </a:cxn>
              <a:cxn ang="0">
                <a:pos x="9543" y="22"/>
              </a:cxn>
              <a:cxn ang="0">
                <a:pos x="11476" y="149"/>
              </a:cxn>
              <a:cxn ang="0">
                <a:pos x="13615" y="424"/>
              </a:cxn>
              <a:cxn ang="0">
                <a:pos x="15980" y="911"/>
              </a:cxn>
              <a:cxn ang="0">
                <a:pos x="17276" y="1251"/>
              </a:cxn>
              <a:cxn ang="0">
                <a:pos x="17276" y="1356"/>
              </a:cxn>
              <a:cxn ang="0">
                <a:pos x="17276" y="1547"/>
              </a:cxn>
              <a:cxn ang="0">
                <a:pos x="17276" y="1886"/>
              </a:cxn>
            </a:cxnLst>
            <a:rect l="0" t="0" r="r" b="b"/>
            <a:pathLst>
              <a:path w="17276" h="3326">
                <a:moveTo>
                  <a:pt x="17276" y="1886"/>
                </a:moveTo>
                <a:lnTo>
                  <a:pt x="16021" y="1568"/>
                </a:lnTo>
                <a:lnTo>
                  <a:pt x="14829" y="1293"/>
                </a:lnTo>
                <a:lnTo>
                  <a:pt x="13697" y="1059"/>
                </a:lnTo>
                <a:lnTo>
                  <a:pt x="12607" y="890"/>
                </a:lnTo>
                <a:lnTo>
                  <a:pt x="11579" y="742"/>
                </a:lnTo>
                <a:lnTo>
                  <a:pt x="10612" y="636"/>
                </a:lnTo>
                <a:lnTo>
                  <a:pt x="9687" y="572"/>
                </a:lnTo>
                <a:lnTo>
                  <a:pt x="8802" y="551"/>
                </a:lnTo>
                <a:lnTo>
                  <a:pt x="7979" y="551"/>
                </a:lnTo>
                <a:lnTo>
                  <a:pt x="7219" y="572"/>
                </a:lnTo>
                <a:lnTo>
                  <a:pt x="6478" y="636"/>
                </a:lnTo>
                <a:lnTo>
                  <a:pt x="5800" y="700"/>
                </a:lnTo>
                <a:lnTo>
                  <a:pt x="5163" y="806"/>
                </a:lnTo>
                <a:lnTo>
                  <a:pt x="4565" y="932"/>
                </a:lnTo>
                <a:lnTo>
                  <a:pt x="4031" y="1059"/>
                </a:lnTo>
                <a:lnTo>
                  <a:pt x="3517" y="1207"/>
                </a:lnTo>
                <a:lnTo>
                  <a:pt x="3044" y="1377"/>
                </a:lnTo>
                <a:lnTo>
                  <a:pt x="2612" y="1526"/>
                </a:lnTo>
                <a:lnTo>
                  <a:pt x="2221" y="1716"/>
                </a:lnTo>
                <a:lnTo>
                  <a:pt x="1851" y="1886"/>
                </a:lnTo>
                <a:lnTo>
                  <a:pt x="1543" y="2055"/>
                </a:lnTo>
                <a:lnTo>
                  <a:pt x="1254" y="2246"/>
                </a:lnTo>
                <a:lnTo>
                  <a:pt x="987" y="2415"/>
                </a:lnTo>
                <a:lnTo>
                  <a:pt x="781" y="2564"/>
                </a:lnTo>
                <a:lnTo>
                  <a:pt x="576" y="2733"/>
                </a:lnTo>
                <a:lnTo>
                  <a:pt x="412" y="2860"/>
                </a:lnTo>
                <a:lnTo>
                  <a:pt x="288" y="2987"/>
                </a:lnTo>
                <a:lnTo>
                  <a:pt x="164" y="3093"/>
                </a:lnTo>
                <a:lnTo>
                  <a:pt x="82" y="3199"/>
                </a:lnTo>
                <a:lnTo>
                  <a:pt x="41" y="3263"/>
                </a:lnTo>
                <a:lnTo>
                  <a:pt x="0" y="3305"/>
                </a:lnTo>
                <a:lnTo>
                  <a:pt x="0" y="3326"/>
                </a:lnTo>
                <a:lnTo>
                  <a:pt x="0" y="3305"/>
                </a:lnTo>
                <a:lnTo>
                  <a:pt x="21" y="3263"/>
                </a:lnTo>
                <a:lnTo>
                  <a:pt x="82" y="3178"/>
                </a:lnTo>
                <a:lnTo>
                  <a:pt x="164" y="3073"/>
                </a:lnTo>
                <a:lnTo>
                  <a:pt x="267" y="2945"/>
                </a:lnTo>
                <a:lnTo>
                  <a:pt x="390" y="2818"/>
                </a:lnTo>
                <a:lnTo>
                  <a:pt x="535" y="2648"/>
                </a:lnTo>
                <a:lnTo>
                  <a:pt x="720" y="2479"/>
                </a:lnTo>
                <a:lnTo>
                  <a:pt x="946" y="2289"/>
                </a:lnTo>
                <a:lnTo>
                  <a:pt x="1172" y="2097"/>
                </a:lnTo>
                <a:lnTo>
                  <a:pt x="1460" y="1886"/>
                </a:lnTo>
                <a:lnTo>
                  <a:pt x="1768" y="1696"/>
                </a:lnTo>
                <a:lnTo>
                  <a:pt x="2118" y="1483"/>
                </a:lnTo>
                <a:lnTo>
                  <a:pt x="2509" y="1271"/>
                </a:lnTo>
                <a:lnTo>
                  <a:pt x="2921" y="1081"/>
                </a:lnTo>
                <a:lnTo>
                  <a:pt x="3394" y="890"/>
                </a:lnTo>
                <a:lnTo>
                  <a:pt x="3887" y="720"/>
                </a:lnTo>
                <a:lnTo>
                  <a:pt x="4442" y="551"/>
                </a:lnTo>
                <a:lnTo>
                  <a:pt x="5018" y="403"/>
                </a:lnTo>
                <a:lnTo>
                  <a:pt x="5656" y="275"/>
                </a:lnTo>
                <a:lnTo>
                  <a:pt x="6335" y="170"/>
                </a:lnTo>
                <a:lnTo>
                  <a:pt x="7075" y="85"/>
                </a:lnTo>
                <a:lnTo>
                  <a:pt x="7836" y="22"/>
                </a:lnTo>
                <a:lnTo>
                  <a:pt x="8679" y="0"/>
                </a:lnTo>
                <a:lnTo>
                  <a:pt x="9543" y="22"/>
                </a:lnTo>
                <a:lnTo>
                  <a:pt x="10489" y="64"/>
                </a:lnTo>
                <a:lnTo>
                  <a:pt x="11476" y="149"/>
                </a:lnTo>
                <a:lnTo>
                  <a:pt x="12505" y="255"/>
                </a:lnTo>
                <a:lnTo>
                  <a:pt x="13615" y="424"/>
                </a:lnTo>
                <a:lnTo>
                  <a:pt x="14767" y="657"/>
                </a:lnTo>
                <a:lnTo>
                  <a:pt x="15980" y="911"/>
                </a:lnTo>
                <a:lnTo>
                  <a:pt x="17276" y="1229"/>
                </a:lnTo>
                <a:lnTo>
                  <a:pt x="17276" y="1251"/>
                </a:lnTo>
                <a:lnTo>
                  <a:pt x="17276" y="1293"/>
                </a:lnTo>
                <a:lnTo>
                  <a:pt x="17276" y="1356"/>
                </a:lnTo>
                <a:lnTo>
                  <a:pt x="17276" y="1441"/>
                </a:lnTo>
                <a:lnTo>
                  <a:pt x="17276" y="1547"/>
                </a:lnTo>
                <a:lnTo>
                  <a:pt x="17276" y="1696"/>
                </a:lnTo>
                <a:lnTo>
                  <a:pt x="17276" y="1886"/>
                </a:lnTo>
                <a:close/>
              </a:path>
            </a:pathLst>
          </a:custGeom>
          <a:solidFill>
            <a:schemeClr val="accent4">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6"/>
          <p:cNvSpPr>
            <a:spLocks/>
          </p:cNvSpPr>
          <p:nvPr userDrawn="1"/>
        </p:nvSpPr>
        <p:spPr bwMode="auto">
          <a:xfrm>
            <a:off x="533400" y="322262"/>
            <a:ext cx="8610600" cy="1582738"/>
          </a:xfrm>
          <a:custGeom>
            <a:avLst/>
            <a:gdLst/>
            <a:ahLst/>
            <a:cxnLst>
              <a:cxn ang="0">
                <a:pos x="15096" y="1483"/>
              </a:cxn>
              <a:cxn ang="0">
                <a:pos x="12916" y="1017"/>
              </a:cxn>
              <a:cxn ang="0">
                <a:pos x="10921" y="699"/>
              </a:cxn>
              <a:cxn ang="0">
                <a:pos x="9132" y="551"/>
              </a:cxn>
              <a:cxn ang="0">
                <a:pos x="7528" y="509"/>
              </a:cxn>
              <a:cxn ang="0">
                <a:pos x="6109" y="593"/>
              </a:cxn>
              <a:cxn ang="0">
                <a:pos x="4874" y="762"/>
              </a:cxn>
              <a:cxn ang="0">
                <a:pos x="3785" y="996"/>
              </a:cxn>
              <a:cxn ang="0">
                <a:pos x="2859" y="1293"/>
              </a:cxn>
              <a:cxn ang="0">
                <a:pos x="2098" y="1610"/>
              </a:cxn>
              <a:cxn ang="0">
                <a:pos x="1440" y="1949"/>
              </a:cxn>
              <a:cxn ang="0">
                <a:pos x="947" y="2267"/>
              </a:cxn>
              <a:cxn ang="0">
                <a:pos x="556" y="2563"/>
              </a:cxn>
              <a:cxn ang="0">
                <a:pos x="267" y="2818"/>
              </a:cxn>
              <a:cxn ang="0">
                <a:pos x="83" y="3008"/>
              </a:cxn>
              <a:cxn ang="0">
                <a:pos x="0" y="3114"/>
              </a:cxn>
              <a:cxn ang="0">
                <a:pos x="0" y="3114"/>
              </a:cxn>
              <a:cxn ang="0">
                <a:pos x="83" y="2987"/>
              </a:cxn>
              <a:cxn ang="0">
                <a:pos x="247" y="2776"/>
              </a:cxn>
              <a:cxn ang="0">
                <a:pos x="515" y="2500"/>
              </a:cxn>
              <a:cxn ang="0">
                <a:pos x="885" y="2161"/>
              </a:cxn>
              <a:cxn ang="0">
                <a:pos x="1379" y="1780"/>
              </a:cxn>
              <a:cxn ang="0">
                <a:pos x="1995" y="1399"/>
              </a:cxn>
              <a:cxn ang="0">
                <a:pos x="2757" y="1017"/>
              </a:cxn>
              <a:cxn ang="0">
                <a:pos x="3661" y="678"/>
              </a:cxn>
              <a:cxn ang="0">
                <a:pos x="4731" y="381"/>
              </a:cxn>
              <a:cxn ang="0">
                <a:pos x="5985" y="170"/>
              </a:cxn>
              <a:cxn ang="0">
                <a:pos x="7404" y="42"/>
              </a:cxn>
              <a:cxn ang="0">
                <a:pos x="9009" y="22"/>
              </a:cxn>
              <a:cxn ang="0">
                <a:pos x="10818" y="127"/>
              </a:cxn>
              <a:cxn ang="0">
                <a:pos x="12834" y="403"/>
              </a:cxn>
              <a:cxn ang="0">
                <a:pos x="15075" y="868"/>
              </a:cxn>
              <a:cxn ang="0">
                <a:pos x="16289" y="1186"/>
              </a:cxn>
              <a:cxn ang="0">
                <a:pos x="16289" y="1271"/>
              </a:cxn>
              <a:cxn ang="0">
                <a:pos x="16289" y="1461"/>
              </a:cxn>
              <a:cxn ang="0">
                <a:pos x="16289" y="1780"/>
              </a:cxn>
            </a:cxnLst>
            <a:rect l="0" t="0" r="r" b="b"/>
            <a:pathLst>
              <a:path w="16289" h="3135">
                <a:moveTo>
                  <a:pt x="16289" y="1780"/>
                </a:moveTo>
                <a:lnTo>
                  <a:pt x="15096" y="1483"/>
                </a:lnTo>
                <a:lnTo>
                  <a:pt x="13985" y="1229"/>
                </a:lnTo>
                <a:lnTo>
                  <a:pt x="12916" y="1017"/>
                </a:lnTo>
                <a:lnTo>
                  <a:pt x="11888" y="826"/>
                </a:lnTo>
                <a:lnTo>
                  <a:pt x="10921" y="699"/>
                </a:lnTo>
                <a:lnTo>
                  <a:pt x="9996" y="615"/>
                </a:lnTo>
                <a:lnTo>
                  <a:pt x="9132" y="551"/>
                </a:lnTo>
                <a:lnTo>
                  <a:pt x="8309" y="509"/>
                </a:lnTo>
                <a:lnTo>
                  <a:pt x="7528" y="509"/>
                </a:lnTo>
                <a:lnTo>
                  <a:pt x="6808" y="551"/>
                </a:lnTo>
                <a:lnTo>
                  <a:pt x="6109" y="593"/>
                </a:lnTo>
                <a:lnTo>
                  <a:pt x="5471" y="678"/>
                </a:lnTo>
                <a:lnTo>
                  <a:pt x="4874" y="762"/>
                </a:lnTo>
                <a:lnTo>
                  <a:pt x="4319" y="868"/>
                </a:lnTo>
                <a:lnTo>
                  <a:pt x="3785" y="996"/>
                </a:lnTo>
                <a:lnTo>
                  <a:pt x="3312" y="1144"/>
                </a:lnTo>
                <a:lnTo>
                  <a:pt x="2859" y="1293"/>
                </a:lnTo>
                <a:lnTo>
                  <a:pt x="2468" y="1441"/>
                </a:lnTo>
                <a:lnTo>
                  <a:pt x="2098" y="1610"/>
                </a:lnTo>
                <a:lnTo>
                  <a:pt x="1748" y="1780"/>
                </a:lnTo>
                <a:lnTo>
                  <a:pt x="1440" y="1949"/>
                </a:lnTo>
                <a:lnTo>
                  <a:pt x="1172" y="2119"/>
                </a:lnTo>
                <a:lnTo>
                  <a:pt x="947" y="2267"/>
                </a:lnTo>
                <a:lnTo>
                  <a:pt x="720" y="2415"/>
                </a:lnTo>
                <a:lnTo>
                  <a:pt x="556" y="2563"/>
                </a:lnTo>
                <a:lnTo>
                  <a:pt x="391" y="2712"/>
                </a:lnTo>
                <a:lnTo>
                  <a:pt x="267" y="2818"/>
                </a:lnTo>
                <a:lnTo>
                  <a:pt x="165" y="2924"/>
                </a:lnTo>
                <a:lnTo>
                  <a:pt x="83" y="3008"/>
                </a:lnTo>
                <a:lnTo>
                  <a:pt x="41" y="3072"/>
                </a:lnTo>
                <a:lnTo>
                  <a:pt x="0" y="3114"/>
                </a:lnTo>
                <a:lnTo>
                  <a:pt x="0" y="3135"/>
                </a:lnTo>
                <a:lnTo>
                  <a:pt x="0" y="3114"/>
                </a:lnTo>
                <a:lnTo>
                  <a:pt x="21" y="3072"/>
                </a:lnTo>
                <a:lnTo>
                  <a:pt x="83" y="2987"/>
                </a:lnTo>
                <a:lnTo>
                  <a:pt x="144" y="2902"/>
                </a:lnTo>
                <a:lnTo>
                  <a:pt x="247" y="2776"/>
                </a:lnTo>
                <a:lnTo>
                  <a:pt x="370" y="2648"/>
                </a:lnTo>
                <a:lnTo>
                  <a:pt x="515" y="2500"/>
                </a:lnTo>
                <a:lnTo>
                  <a:pt x="679" y="2331"/>
                </a:lnTo>
                <a:lnTo>
                  <a:pt x="885" y="2161"/>
                </a:lnTo>
                <a:lnTo>
                  <a:pt x="1111" y="1970"/>
                </a:lnTo>
                <a:lnTo>
                  <a:pt x="1379" y="1780"/>
                </a:lnTo>
                <a:lnTo>
                  <a:pt x="1666" y="1589"/>
                </a:lnTo>
                <a:lnTo>
                  <a:pt x="1995" y="1399"/>
                </a:lnTo>
                <a:lnTo>
                  <a:pt x="2366" y="1207"/>
                </a:lnTo>
                <a:lnTo>
                  <a:pt x="2757" y="1017"/>
                </a:lnTo>
                <a:lnTo>
                  <a:pt x="3188" y="848"/>
                </a:lnTo>
                <a:lnTo>
                  <a:pt x="3661" y="678"/>
                </a:lnTo>
                <a:lnTo>
                  <a:pt x="4176" y="529"/>
                </a:lnTo>
                <a:lnTo>
                  <a:pt x="4731" y="381"/>
                </a:lnTo>
                <a:lnTo>
                  <a:pt x="5327" y="254"/>
                </a:lnTo>
                <a:lnTo>
                  <a:pt x="5985" y="170"/>
                </a:lnTo>
                <a:lnTo>
                  <a:pt x="6664" y="84"/>
                </a:lnTo>
                <a:lnTo>
                  <a:pt x="7404" y="42"/>
                </a:lnTo>
                <a:lnTo>
                  <a:pt x="8165" y="0"/>
                </a:lnTo>
                <a:lnTo>
                  <a:pt x="9009" y="22"/>
                </a:lnTo>
                <a:lnTo>
                  <a:pt x="9893" y="64"/>
                </a:lnTo>
                <a:lnTo>
                  <a:pt x="10818" y="127"/>
                </a:lnTo>
                <a:lnTo>
                  <a:pt x="11806" y="254"/>
                </a:lnTo>
                <a:lnTo>
                  <a:pt x="12834" y="403"/>
                </a:lnTo>
                <a:lnTo>
                  <a:pt x="13924" y="615"/>
                </a:lnTo>
                <a:lnTo>
                  <a:pt x="15075" y="868"/>
                </a:lnTo>
                <a:lnTo>
                  <a:pt x="16289" y="1165"/>
                </a:lnTo>
                <a:lnTo>
                  <a:pt x="16289" y="1186"/>
                </a:lnTo>
                <a:lnTo>
                  <a:pt x="16289" y="1229"/>
                </a:lnTo>
                <a:lnTo>
                  <a:pt x="16289" y="1271"/>
                </a:lnTo>
                <a:lnTo>
                  <a:pt x="16289" y="1355"/>
                </a:lnTo>
                <a:lnTo>
                  <a:pt x="16289" y="1461"/>
                </a:lnTo>
                <a:lnTo>
                  <a:pt x="16289" y="1610"/>
                </a:lnTo>
                <a:lnTo>
                  <a:pt x="16289" y="1780"/>
                </a:ln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2"/>
          <p:cNvSpPr/>
          <p:nvPr userDrawn="1"/>
        </p:nvSpPr>
        <p:spPr>
          <a:xfrm>
            <a:off x="-10274" y="4572000"/>
            <a:ext cx="9154274" cy="2310441"/>
          </a:xfrm>
          <a:custGeom>
            <a:avLst/>
            <a:gdLst>
              <a:gd name="connsiteX0" fmla="*/ 0 w 9154274"/>
              <a:gd name="connsiteY0" fmla="*/ 1202077 h 2476072"/>
              <a:gd name="connsiteX1" fmla="*/ 3996647 w 9154274"/>
              <a:gd name="connsiteY1" fmla="*/ 1890445 h 2476072"/>
              <a:gd name="connsiteX2" fmla="*/ 6832314 w 9154274"/>
              <a:gd name="connsiteY2" fmla="*/ 1510301 h 2476072"/>
              <a:gd name="connsiteX3" fmla="*/ 9154274 w 9154274"/>
              <a:gd name="connsiteY3" fmla="*/ 0 h 2476072"/>
              <a:gd name="connsiteX4" fmla="*/ 9154274 w 9154274"/>
              <a:gd name="connsiteY4" fmla="*/ 2476072 h 2476072"/>
              <a:gd name="connsiteX5" fmla="*/ 0 w 9154274"/>
              <a:gd name="connsiteY5" fmla="*/ 2455524 h 2476072"/>
              <a:gd name="connsiteX6" fmla="*/ 0 w 9154274"/>
              <a:gd name="connsiteY6" fmla="*/ 1202077 h 2476072"/>
              <a:gd name="connsiteX0" fmla="*/ 0 w 9154274"/>
              <a:gd name="connsiteY0" fmla="*/ 1202077 h 2476072"/>
              <a:gd name="connsiteX1" fmla="*/ 3996647 w 9154274"/>
              <a:gd name="connsiteY1" fmla="*/ 1890445 h 2476072"/>
              <a:gd name="connsiteX2" fmla="*/ 6832314 w 9154274"/>
              <a:gd name="connsiteY2" fmla="*/ 1510301 h 2476072"/>
              <a:gd name="connsiteX3" fmla="*/ 9154274 w 9154274"/>
              <a:gd name="connsiteY3" fmla="*/ 0 h 2476072"/>
              <a:gd name="connsiteX4" fmla="*/ 9154274 w 9154274"/>
              <a:gd name="connsiteY4" fmla="*/ 2476072 h 2476072"/>
              <a:gd name="connsiteX5" fmla="*/ 0 w 9154274"/>
              <a:gd name="connsiteY5" fmla="*/ 2455524 h 2476072"/>
              <a:gd name="connsiteX6" fmla="*/ 0 w 9154274"/>
              <a:gd name="connsiteY6" fmla="*/ 1202077 h 2476072"/>
              <a:gd name="connsiteX0" fmla="*/ 0 w 9154274"/>
              <a:gd name="connsiteY0" fmla="*/ 1202077 h 2476072"/>
              <a:gd name="connsiteX1" fmla="*/ 3996647 w 9154274"/>
              <a:gd name="connsiteY1" fmla="*/ 1890445 h 2476072"/>
              <a:gd name="connsiteX2" fmla="*/ 6832314 w 9154274"/>
              <a:gd name="connsiteY2" fmla="*/ 1510301 h 2476072"/>
              <a:gd name="connsiteX3" fmla="*/ 9154274 w 9154274"/>
              <a:gd name="connsiteY3" fmla="*/ 0 h 2476072"/>
              <a:gd name="connsiteX4" fmla="*/ 9154274 w 9154274"/>
              <a:gd name="connsiteY4" fmla="*/ 2476072 h 2476072"/>
              <a:gd name="connsiteX5" fmla="*/ 0 w 9154274"/>
              <a:gd name="connsiteY5" fmla="*/ 2455524 h 2476072"/>
              <a:gd name="connsiteX6" fmla="*/ 0 w 9154274"/>
              <a:gd name="connsiteY6" fmla="*/ 1202077 h 2476072"/>
              <a:gd name="connsiteX0" fmla="*/ 0 w 9154274"/>
              <a:gd name="connsiteY0" fmla="*/ 1202077 h 2476072"/>
              <a:gd name="connsiteX1" fmla="*/ 3996647 w 9154274"/>
              <a:gd name="connsiteY1" fmla="*/ 1890445 h 2476072"/>
              <a:gd name="connsiteX2" fmla="*/ 6832314 w 9154274"/>
              <a:gd name="connsiteY2" fmla="*/ 1510301 h 2476072"/>
              <a:gd name="connsiteX3" fmla="*/ 9154274 w 9154274"/>
              <a:gd name="connsiteY3" fmla="*/ 0 h 2476072"/>
              <a:gd name="connsiteX4" fmla="*/ 9154274 w 9154274"/>
              <a:gd name="connsiteY4" fmla="*/ 2476072 h 2476072"/>
              <a:gd name="connsiteX5" fmla="*/ 0 w 9154274"/>
              <a:gd name="connsiteY5" fmla="*/ 2455524 h 2476072"/>
              <a:gd name="connsiteX6" fmla="*/ 0 w 9154274"/>
              <a:gd name="connsiteY6"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12324 w 9166598"/>
              <a:gd name="connsiteY0" fmla="*/ 1202077 h 3995891"/>
              <a:gd name="connsiteX1" fmla="*/ 4008971 w 9166598"/>
              <a:gd name="connsiteY1" fmla="*/ 1890445 h 3995891"/>
              <a:gd name="connsiteX2" fmla="*/ 9166598 w 9166598"/>
              <a:gd name="connsiteY2" fmla="*/ 0 h 3995891"/>
              <a:gd name="connsiteX3" fmla="*/ 9166598 w 9166598"/>
              <a:gd name="connsiteY3" fmla="*/ 2476072 h 3995891"/>
              <a:gd name="connsiteX4" fmla="*/ 12324 w 9166598"/>
              <a:gd name="connsiteY4" fmla="*/ 2455524 h 3995891"/>
              <a:gd name="connsiteX5" fmla="*/ 12324 w 9166598"/>
              <a:gd name="connsiteY5" fmla="*/ 1202077 h 3995891"/>
              <a:gd name="connsiteX0" fmla="*/ 12324 w 9166598"/>
              <a:gd name="connsiteY0" fmla="*/ 1202077 h 3995891"/>
              <a:gd name="connsiteX1" fmla="*/ 4008971 w 9166598"/>
              <a:gd name="connsiteY1" fmla="*/ 1890445 h 3995891"/>
              <a:gd name="connsiteX2" fmla="*/ 9166598 w 9166598"/>
              <a:gd name="connsiteY2" fmla="*/ 0 h 3995891"/>
              <a:gd name="connsiteX3" fmla="*/ 9166598 w 9166598"/>
              <a:gd name="connsiteY3" fmla="*/ 2476072 h 3995891"/>
              <a:gd name="connsiteX4" fmla="*/ 12324 w 9166598"/>
              <a:gd name="connsiteY4" fmla="*/ 2455524 h 3995891"/>
              <a:gd name="connsiteX5" fmla="*/ 12324 w 9166598"/>
              <a:gd name="connsiteY5" fmla="*/ 1202077 h 3995891"/>
              <a:gd name="connsiteX0" fmla="*/ 12324 w 9166598"/>
              <a:gd name="connsiteY0" fmla="*/ 1202077 h 3995891"/>
              <a:gd name="connsiteX1" fmla="*/ 4008971 w 9166598"/>
              <a:gd name="connsiteY1" fmla="*/ 1890445 h 3995891"/>
              <a:gd name="connsiteX2" fmla="*/ 9166598 w 9166598"/>
              <a:gd name="connsiteY2" fmla="*/ 0 h 3995891"/>
              <a:gd name="connsiteX3" fmla="*/ 9166598 w 9166598"/>
              <a:gd name="connsiteY3" fmla="*/ 2476072 h 3995891"/>
              <a:gd name="connsiteX4" fmla="*/ 12324 w 9166598"/>
              <a:gd name="connsiteY4" fmla="*/ 2455524 h 3995891"/>
              <a:gd name="connsiteX5" fmla="*/ 12324 w 9166598"/>
              <a:gd name="connsiteY5" fmla="*/ 1202077 h 3995891"/>
              <a:gd name="connsiteX0" fmla="*/ 0 w 9154274"/>
              <a:gd name="connsiteY0" fmla="*/ 1202077 h 3049861"/>
              <a:gd name="connsiteX1" fmla="*/ 3996647 w 9154274"/>
              <a:gd name="connsiteY1" fmla="*/ 1890445 h 3049861"/>
              <a:gd name="connsiteX2" fmla="*/ 9154274 w 9154274"/>
              <a:gd name="connsiteY2" fmla="*/ 0 h 3049861"/>
              <a:gd name="connsiteX3" fmla="*/ 9154274 w 9154274"/>
              <a:gd name="connsiteY3" fmla="*/ 2476072 h 3049861"/>
              <a:gd name="connsiteX4" fmla="*/ 0 w 9154274"/>
              <a:gd name="connsiteY4" fmla="*/ 2455524 h 3049861"/>
              <a:gd name="connsiteX5" fmla="*/ 0 w 9154274"/>
              <a:gd name="connsiteY5" fmla="*/ 1202077 h 3049861"/>
              <a:gd name="connsiteX0" fmla="*/ 0 w 9154274"/>
              <a:gd name="connsiteY0" fmla="*/ 1202077 h 3049861"/>
              <a:gd name="connsiteX1" fmla="*/ 3996647 w 9154274"/>
              <a:gd name="connsiteY1" fmla="*/ 1890445 h 3049861"/>
              <a:gd name="connsiteX2" fmla="*/ 9154274 w 9154274"/>
              <a:gd name="connsiteY2" fmla="*/ 0 h 3049861"/>
              <a:gd name="connsiteX3" fmla="*/ 9154274 w 9154274"/>
              <a:gd name="connsiteY3" fmla="*/ 2476072 h 3049861"/>
              <a:gd name="connsiteX4" fmla="*/ 0 w 9154274"/>
              <a:gd name="connsiteY4" fmla="*/ 2455524 h 3049861"/>
              <a:gd name="connsiteX5" fmla="*/ 0 w 9154274"/>
              <a:gd name="connsiteY5" fmla="*/ 1202077 h 3049861"/>
              <a:gd name="connsiteX0" fmla="*/ 0 w 9154274"/>
              <a:gd name="connsiteY0" fmla="*/ 1202077 h 2885326"/>
              <a:gd name="connsiteX1" fmla="*/ 3996647 w 9154274"/>
              <a:gd name="connsiteY1" fmla="*/ 1890445 h 2885326"/>
              <a:gd name="connsiteX2" fmla="*/ 9154274 w 9154274"/>
              <a:gd name="connsiteY2" fmla="*/ 0 h 2885326"/>
              <a:gd name="connsiteX3" fmla="*/ 9154274 w 9154274"/>
              <a:gd name="connsiteY3" fmla="*/ 2476072 h 2885326"/>
              <a:gd name="connsiteX4" fmla="*/ 0 w 9154274"/>
              <a:gd name="connsiteY4" fmla="*/ 2455524 h 2885326"/>
              <a:gd name="connsiteX5" fmla="*/ 0 w 9154274"/>
              <a:gd name="connsiteY5" fmla="*/ 1202077 h 2885326"/>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 name="connsiteX0" fmla="*/ 0 w 9154274"/>
              <a:gd name="connsiteY0" fmla="*/ 1202077 h 2476072"/>
              <a:gd name="connsiteX1" fmla="*/ 3996647 w 9154274"/>
              <a:gd name="connsiteY1" fmla="*/ 1890445 h 2476072"/>
              <a:gd name="connsiteX2" fmla="*/ 9154274 w 9154274"/>
              <a:gd name="connsiteY2" fmla="*/ 0 h 2476072"/>
              <a:gd name="connsiteX3" fmla="*/ 9154274 w 9154274"/>
              <a:gd name="connsiteY3" fmla="*/ 2476072 h 2476072"/>
              <a:gd name="connsiteX4" fmla="*/ 0 w 9154274"/>
              <a:gd name="connsiteY4" fmla="*/ 2455524 h 2476072"/>
              <a:gd name="connsiteX5" fmla="*/ 0 w 9154274"/>
              <a:gd name="connsiteY5" fmla="*/ 1202077 h 2476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4274" h="2476072">
                <a:moveTo>
                  <a:pt x="0" y="1202077"/>
                </a:moveTo>
                <a:cubicBezTo>
                  <a:pt x="875016" y="1451225"/>
                  <a:pt x="2273156" y="1880171"/>
                  <a:pt x="3996647" y="1890445"/>
                </a:cubicBezTo>
                <a:cubicBezTo>
                  <a:pt x="7798941" y="1960652"/>
                  <a:pt x="8793822" y="505146"/>
                  <a:pt x="9154274" y="0"/>
                </a:cubicBezTo>
                <a:lnTo>
                  <a:pt x="9154274" y="2476072"/>
                </a:lnTo>
                <a:lnTo>
                  <a:pt x="0" y="2455524"/>
                </a:lnTo>
                <a:cubicBezTo>
                  <a:pt x="3425" y="2027434"/>
                  <a:pt x="6849" y="1599344"/>
                  <a:pt x="0" y="1202077"/>
                </a:cubicBez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a:spLocks/>
          </p:cNvSpPr>
          <p:nvPr userDrawn="1"/>
        </p:nvSpPr>
        <p:spPr bwMode="auto">
          <a:xfrm flipV="1">
            <a:off x="0" y="4114800"/>
            <a:ext cx="8991600" cy="3810000"/>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9"/>
          <p:cNvSpPr>
            <a:spLocks/>
          </p:cNvSpPr>
          <p:nvPr userDrawn="1"/>
        </p:nvSpPr>
        <p:spPr bwMode="auto">
          <a:xfrm flipV="1">
            <a:off x="0" y="4571999"/>
            <a:ext cx="9144000" cy="3251199"/>
          </a:xfrm>
          <a:custGeom>
            <a:avLst/>
            <a:gdLst/>
            <a:ahLst/>
            <a:cxnLst>
              <a:cxn ang="0">
                <a:pos x="0" y="2527"/>
              </a:cxn>
              <a:cxn ang="0">
                <a:pos x="6913" y="3360"/>
              </a:cxn>
              <a:cxn ang="0">
                <a:pos x="0" y="2144"/>
              </a:cxn>
              <a:cxn ang="0">
                <a:pos x="0" y="2527"/>
              </a:cxn>
            </a:cxnLst>
            <a:rect l="0" t="0" r="r" b="b"/>
            <a:pathLst>
              <a:path w="6913" h="3360">
                <a:moveTo>
                  <a:pt x="0" y="2527"/>
                </a:moveTo>
                <a:cubicBezTo>
                  <a:pt x="5458" y="360"/>
                  <a:pt x="6913" y="3360"/>
                  <a:pt x="6913" y="3360"/>
                </a:cubicBezTo>
                <a:cubicBezTo>
                  <a:pt x="6913" y="3360"/>
                  <a:pt x="5593" y="0"/>
                  <a:pt x="0" y="2144"/>
                </a:cubicBezTo>
                <a:cubicBezTo>
                  <a:pt x="0" y="2144"/>
                  <a:pt x="0" y="2197"/>
                  <a:pt x="0" y="2527"/>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F2618-C234-4528-BB60-72360CB0937F}"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F2618-C234-4528-BB60-72360CB0937F}"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F2618-C234-4528-BB60-72360CB0937F}"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69FB6-8607-469E-84BB-4E9214D062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188646-8CEC-4AE4-B1E7-ADF9D885FD96}"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188646-8CEC-4AE4-B1E7-ADF9D885FD96}"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188646-8CEC-4AE4-B1E7-ADF9D885FD96}" type="datetimeFigureOut">
              <a:rPr lang="en-US" smtClean="0"/>
              <a:pPr/>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188646-8CEC-4AE4-B1E7-ADF9D885FD96}" type="datetimeFigureOut">
              <a:rPr lang="en-US" smtClean="0"/>
              <a:pPr/>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188646-8CEC-4AE4-B1E7-ADF9D885FD96}" type="datetimeFigureOut">
              <a:rPr lang="en-US" smtClean="0"/>
              <a:pPr/>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1188646-8CEC-4AE4-B1E7-ADF9D885FD96}"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1188646-8CEC-4AE4-B1E7-ADF9D885FD96}"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F81E8-6DE5-4C92-89BE-5D6CD56A8BF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188646-8CEC-4AE4-B1E7-ADF9D885FD96}" type="datetimeFigureOut">
              <a:rPr lang="en-US" smtClean="0"/>
              <a:pPr/>
              <a:t>1/24/2018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F81E8-6DE5-4C92-89BE-5D6CD56A8BF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kern="1200">
          <a:solidFill>
            <a:schemeClr val="accent3">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accent5">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accent5">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accent5">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accent5">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accent5">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F2618-C234-4528-BB60-72360CB0937F}" type="datetimeFigureOut">
              <a:rPr lang="en-US" smtClean="0"/>
              <a:pPr/>
              <a:t>1/24/2018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969FB6-8607-469E-84BB-4E9214D062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219200"/>
          </a:xfrm>
        </p:spPr>
        <p:txBody>
          <a:bodyPr>
            <a:normAutofit fontScale="90000"/>
          </a:bodyPr>
          <a:lstStyle/>
          <a:p>
            <a:pPr algn="ctr"/>
            <a:r>
              <a:rPr lang="en-US" sz="4800" dirty="0" smtClean="0">
                <a:solidFill>
                  <a:schemeClr val="accent4">
                    <a:lumMod val="20000"/>
                    <a:lumOff val="80000"/>
                  </a:schemeClr>
                </a:solidFill>
              </a:rPr>
              <a:t> </a:t>
            </a:r>
            <a:r>
              <a:rPr lang="en-US" sz="5400" dirty="0" smtClean="0">
                <a:solidFill>
                  <a:schemeClr val="accent4">
                    <a:lumMod val="20000"/>
                    <a:lumOff val="80000"/>
                  </a:schemeClr>
                </a:solidFill>
              </a:rPr>
              <a:t>Conducting an AML Audit &amp; AML Compliance</a:t>
            </a:r>
            <a:endParaRPr lang="en-US" sz="5400" dirty="0">
              <a:solidFill>
                <a:schemeClr val="accent4">
                  <a:lumMod val="20000"/>
                  <a:lumOff val="80000"/>
                </a:schemeClr>
              </a:solidFill>
            </a:endParaRPr>
          </a:p>
        </p:txBody>
      </p:sp>
      <p:sp>
        <p:nvSpPr>
          <p:cNvPr id="3" name="Subtitle 2"/>
          <p:cNvSpPr>
            <a:spLocks noGrp="1"/>
          </p:cNvSpPr>
          <p:nvPr>
            <p:ph type="subTitle" idx="1"/>
          </p:nvPr>
        </p:nvSpPr>
        <p:spPr>
          <a:xfrm>
            <a:off x="674904" y="3048000"/>
            <a:ext cx="7772400" cy="1066800"/>
          </a:xfrm>
        </p:spPr>
        <p:txBody>
          <a:bodyPr>
            <a:noAutofit/>
          </a:bodyPr>
          <a:lstStyle/>
          <a:p>
            <a:pPr algn="ctr"/>
            <a:r>
              <a:rPr lang="en-US" sz="4000" dirty="0" smtClean="0">
                <a:solidFill>
                  <a:schemeClr val="accent4">
                    <a:lumMod val="60000"/>
                    <a:lumOff val="40000"/>
                  </a:schemeClr>
                </a:solidFill>
              </a:rPr>
              <a:t>Reasons, Procedures &amp; </a:t>
            </a:r>
            <a:r>
              <a:rPr lang="en-US" sz="4000" dirty="0">
                <a:solidFill>
                  <a:schemeClr val="accent4">
                    <a:lumMod val="60000"/>
                    <a:lumOff val="40000"/>
                  </a:schemeClr>
                </a:solidFill>
              </a:rPr>
              <a:t>B</a:t>
            </a:r>
            <a:r>
              <a:rPr lang="en-US" sz="4000" dirty="0" smtClean="0">
                <a:solidFill>
                  <a:schemeClr val="accent4">
                    <a:lumMod val="60000"/>
                    <a:lumOff val="40000"/>
                  </a:schemeClr>
                </a:solidFill>
              </a:rPr>
              <a:t>enefits</a:t>
            </a:r>
            <a:endParaRPr lang="en-US" sz="4000" dirty="0">
              <a:solidFill>
                <a:schemeClr val="accent4">
                  <a:lumMod val="60000"/>
                  <a:lumOff val="40000"/>
                </a:schemeClr>
              </a:solidFill>
            </a:endParaRPr>
          </a:p>
        </p:txBody>
      </p:sp>
      <p:sp>
        <p:nvSpPr>
          <p:cNvPr id="5" name="Subtitle 2"/>
          <p:cNvSpPr txBox="1">
            <a:spLocks/>
          </p:cNvSpPr>
          <p:nvPr/>
        </p:nvSpPr>
        <p:spPr>
          <a:xfrm>
            <a:off x="682925" y="5105400"/>
            <a:ext cx="7772400" cy="762000"/>
          </a:xfrm>
          <a:prstGeom prst="rect">
            <a:avLst/>
          </a:prstGeom>
        </p:spPr>
        <p:txBody>
          <a:bodyPr vert="horz" lIns="91440" tIns="45720" rIns="91440" bIns="45720" rtlCol="0">
            <a:noAutofit/>
          </a:bodyPr>
          <a:lstStyle>
            <a:lvl1pPr marL="0" indent="0" algn="r" defTabSz="914400" rtl="0" eaLnBrk="1" latinLnBrk="0" hangingPunct="1">
              <a:spcBef>
                <a:spcPct val="20000"/>
              </a:spcBef>
              <a:buFont typeface="Arial" pitchFamily="34" charset="0"/>
              <a:buNone/>
              <a:defRPr sz="2400" kern="1200">
                <a:solidFill>
                  <a:schemeClr val="accent5">
                    <a:lumMod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ctr"/>
            <a:r>
              <a:rPr lang="en-US" sz="2000" dirty="0" smtClean="0">
                <a:solidFill>
                  <a:schemeClr val="accent4">
                    <a:lumMod val="60000"/>
                    <a:lumOff val="40000"/>
                  </a:schemeClr>
                </a:solidFill>
              </a:rPr>
              <a:t>Presented by </a:t>
            </a:r>
          </a:p>
          <a:p>
            <a:pPr algn="ctr"/>
            <a:r>
              <a:rPr lang="en-US" sz="2000" dirty="0" smtClean="0">
                <a:solidFill>
                  <a:schemeClr val="accent4">
                    <a:lumMod val="60000"/>
                    <a:lumOff val="40000"/>
                  </a:schemeClr>
                </a:solidFill>
              </a:rPr>
              <a:t>The Financial Investigations Division</a:t>
            </a:r>
          </a:p>
          <a:p>
            <a:pPr algn="ctr"/>
            <a:r>
              <a:rPr lang="en-US" sz="2000" dirty="0" smtClean="0">
                <a:solidFill>
                  <a:schemeClr val="accent4">
                    <a:lumMod val="60000"/>
                    <a:lumOff val="40000"/>
                  </a:schemeClr>
                </a:solidFill>
              </a:rPr>
              <a:t>January 24, 2018</a:t>
            </a:r>
            <a:endParaRPr lang="en-US" sz="2000" dirty="0">
              <a:solidFill>
                <a:schemeClr val="accent4">
                  <a:lumMod val="60000"/>
                  <a:lumOff val="4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US" sz="4000" u="sng" dirty="0" smtClean="0">
                <a:solidFill>
                  <a:schemeClr val="accent3">
                    <a:lumMod val="50000"/>
                  </a:schemeClr>
                </a:solidFill>
              </a:rPr>
              <a:t>KYC, Record Keeping &amp; Risk Profiling</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066800"/>
            <a:ext cx="8229600" cy="4525963"/>
          </a:xfrm>
        </p:spPr>
        <p:txBody>
          <a:bodyPr>
            <a:normAutofit lnSpcReduction="10000"/>
          </a:bodyPr>
          <a:lstStyle/>
          <a:p>
            <a:pPr marL="0" indent="0">
              <a:buNone/>
            </a:pPr>
            <a:r>
              <a:rPr lang="en-JM" dirty="0" smtClean="0">
                <a:solidFill>
                  <a:schemeClr val="accent3">
                    <a:lumMod val="75000"/>
                  </a:schemeClr>
                </a:solidFill>
              </a:rPr>
              <a:t>At </a:t>
            </a:r>
            <a:r>
              <a:rPr lang="en-JM" dirty="0">
                <a:solidFill>
                  <a:schemeClr val="accent3">
                    <a:lumMod val="75000"/>
                  </a:schemeClr>
                </a:solidFill>
              </a:rPr>
              <a:t>a minimum, KYC policies and procedures should address: - </a:t>
            </a:r>
            <a:endParaRPr lang="en-JM" dirty="0" smtClean="0">
              <a:solidFill>
                <a:schemeClr val="accent3">
                  <a:lumMod val="75000"/>
                </a:schemeClr>
              </a:solidFill>
            </a:endParaRPr>
          </a:p>
          <a:p>
            <a:pPr algn="just"/>
            <a:r>
              <a:rPr lang="en-JM" dirty="0">
                <a:solidFill>
                  <a:schemeClr val="accent3">
                    <a:lumMod val="75000"/>
                  </a:schemeClr>
                </a:solidFill>
              </a:rPr>
              <a:t>Procedures for the recording and regular review of customer identification and </a:t>
            </a:r>
            <a:r>
              <a:rPr lang="en-JM" dirty="0" smtClean="0">
                <a:solidFill>
                  <a:schemeClr val="accent3">
                    <a:lumMod val="75000"/>
                  </a:schemeClr>
                </a:solidFill>
              </a:rPr>
              <a:t>transaction </a:t>
            </a:r>
            <a:r>
              <a:rPr lang="en-JM" dirty="0">
                <a:solidFill>
                  <a:schemeClr val="accent3">
                    <a:lumMod val="75000"/>
                  </a:schemeClr>
                </a:solidFill>
              </a:rPr>
              <a:t>information/records to ensure that the information is current and </a:t>
            </a:r>
            <a:r>
              <a:rPr lang="en-JM" dirty="0" smtClean="0">
                <a:solidFill>
                  <a:schemeClr val="accent3">
                    <a:lumMod val="75000"/>
                  </a:schemeClr>
                </a:solidFill>
              </a:rPr>
              <a:t>comprehensive, </a:t>
            </a:r>
            <a:r>
              <a:rPr lang="en-JM" dirty="0">
                <a:solidFill>
                  <a:schemeClr val="accent3">
                    <a:lumMod val="75000"/>
                  </a:schemeClr>
                </a:solidFill>
              </a:rPr>
              <a:t>as well as the retention of such information for a minimum </a:t>
            </a:r>
            <a:r>
              <a:rPr lang="en-JM" dirty="0" smtClean="0">
                <a:solidFill>
                  <a:schemeClr val="accent3">
                    <a:lumMod val="75000"/>
                  </a:schemeClr>
                </a:solidFill>
              </a:rPr>
              <a:t>of </a:t>
            </a:r>
            <a:r>
              <a:rPr lang="en-JM" dirty="0">
                <a:solidFill>
                  <a:schemeClr val="accent3">
                    <a:lumMod val="75000"/>
                  </a:schemeClr>
                </a:solidFill>
              </a:rPr>
              <a:t>five years after the transaction was initiated/attempted or had actually taken </a:t>
            </a:r>
            <a:r>
              <a:rPr lang="en-JM" dirty="0" smtClean="0">
                <a:solidFill>
                  <a:schemeClr val="accent3">
                    <a:lumMod val="75000"/>
                  </a:schemeClr>
                </a:solidFill>
              </a:rPr>
              <a:t>place</a:t>
            </a:r>
            <a:r>
              <a:rPr lang="en-JM" dirty="0">
                <a:solidFill>
                  <a:schemeClr val="accent3">
                    <a:lumMod val="75000"/>
                  </a:schemeClr>
                </a:solidFill>
              </a:rPr>
              <a:t>, or the business relationship has been terminated; </a:t>
            </a:r>
            <a:endParaRPr lang="en-JM" dirty="0" smtClean="0">
              <a:solidFill>
                <a:schemeClr val="accent3">
                  <a:lumMod val="75000"/>
                </a:schemeClr>
              </a:solidFill>
            </a:endParaRPr>
          </a:p>
          <a:p>
            <a:pPr marL="0" indent="0" algn="just">
              <a:buNone/>
            </a:pPr>
            <a:endParaRPr lang="en-JM" dirty="0" smtClean="0">
              <a:solidFill>
                <a:schemeClr val="accent3">
                  <a:lumMod val="75000"/>
                </a:schemeClr>
              </a:solidFill>
            </a:endParaRPr>
          </a:p>
          <a:p>
            <a:pPr algn="just"/>
            <a:r>
              <a:rPr lang="en-JM" dirty="0">
                <a:solidFill>
                  <a:schemeClr val="accent3">
                    <a:lumMod val="75000"/>
                  </a:schemeClr>
                </a:solidFill>
              </a:rPr>
              <a:t>Procedures clearly indicating the application of KYC due diligence which take </a:t>
            </a:r>
            <a:r>
              <a:rPr lang="en-JM" dirty="0" smtClean="0">
                <a:solidFill>
                  <a:schemeClr val="accent3">
                    <a:lumMod val="75000"/>
                  </a:schemeClr>
                </a:solidFill>
              </a:rPr>
              <a:t>into account the </a:t>
            </a:r>
            <a:r>
              <a:rPr lang="en-JM" dirty="0">
                <a:solidFill>
                  <a:schemeClr val="accent3">
                    <a:lumMod val="75000"/>
                  </a:schemeClr>
                </a:solidFill>
              </a:rPr>
              <a:t>level of risk posed to the institution by transacting business </a:t>
            </a:r>
            <a:r>
              <a:rPr lang="en-JM" dirty="0" smtClean="0">
                <a:solidFill>
                  <a:schemeClr val="accent3">
                    <a:lumMod val="75000"/>
                  </a:schemeClr>
                </a:solidFill>
              </a:rPr>
              <a:t>with </a:t>
            </a:r>
            <a:r>
              <a:rPr lang="en-JM" dirty="0">
                <a:solidFill>
                  <a:schemeClr val="accent3">
                    <a:lumMod val="75000"/>
                  </a:schemeClr>
                </a:solidFill>
              </a:rPr>
              <a:t>the particular customer;</a:t>
            </a:r>
            <a:endParaRPr lang="en-JM" dirty="0" smtClean="0">
              <a:solidFill>
                <a:schemeClr val="accent3">
                  <a:lumMod val="75000"/>
                </a:schemeClr>
              </a:solidFill>
            </a:endParaRPr>
          </a:p>
        </p:txBody>
      </p:sp>
    </p:spTree>
    <p:extLst>
      <p:ext uri="{BB962C8B-B14F-4D97-AF65-F5344CB8AC3E}">
        <p14:creationId xmlns:p14="http://schemas.microsoft.com/office/powerpoint/2010/main" val="6662298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US" sz="4000" u="sng" dirty="0" smtClean="0">
                <a:solidFill>
                  <a:schemeClr val="accent3">
                    <a:lumMod val="50000"/>
                  </a:schemeClr>
                </a:solidFill>
              </a:rPr>
              <a:t>KYC</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066800"/>
            <a:ext cx="8229600" cy="4525963"/>
          </a:xfrm>
        </p:spPr>
        <p:txBody>
          <a:bodyPr>
            <a:normAutofit/>
          </a:bodyPr>
          <a:lstStyle/>
          <a:p>
            <a:pPr marL="0" indent="0" algn="just">
              <a:buNone/>
            </a:pPr>
            <a:r>
              <a:rPr lang="en-JM" dirty="0">
                <a:solidFill>
                  <a:schemeClr val="accent3">
                    <a:lumMod val="75000"/>
                  </a:schemeClr>
                </a:solidFill>
              </a:rPr>
              <a:t>A business relationship or one-off transaction must not be established or continued until </a:t>
            </a:r>
            <a:r>
              <a:rPr lang="en-JM" dirty="0" smtClean="0">
                <a:solidFill>
                  <a:schemeClr val="accent3">
                    <a:lumMod val="75000"/>
                  </a:schemeClr>
                </a:solidFill>
              </a:rPr>
              <a:t>the </a:t>
            </a:r>
            <a:r>
              <a:rPr lang="en-JM" dirty="0">
                <a:solidFill>
                  <a:schemeClr val="accent3">
                    <a:lumMod val="75000"/>
                  </a:schemeClr>
                </a:solidFill>
              </a:rPr>
              <a:t>identity of the customer is satisfactorily </a:t>
            </a:r>
            <a:r>
              <a:rPr lang="en-JM" dirty="0" smtClean="0">
                <a:solidFill>
                  <a:schemeClr val="accent3">
                    <a:lumMod val="75000"/>
                  </a:schemeClr>
                </a:solidFill>
              </a:rPr>
              <a:t>determined. </a:t>
            </a:r>
            <a:r>
              <a:rPr lang="en-JM" dirty="0">
                <a:solidFill>
                  <a:schemeClr val="accent3">
                    <a:lumMod val="75000"/>
                  </a:schemeClr>
                </a:solidFill>
              </a:rPr>
              <a:t>Where a potential customer </a:t>
            </a:r>
            <a:r>
              <a:rPr lang="en-JM" dirty="0" smtClean="0">
                <a:solidFill>
                  <a:schemeClr val="accent3">
                    <a:lumMod val="75000"/>
                  </a:schemeClr>
                </a:solidFill>
              </a:rPr>
              <a:t>refuses </a:t>
            </a:r>
            <a:r>
              <a:rPr lang="en-JM" dirty="0">
                <a:solidFill>
                  <a:schemeClr val="accent3">
                    <a:lumMod val="75000"/>
                  </a:schemeClr>
                </a:solidFill>
              </a:rPr>
              <a:t>to produce any requested information, the relationship must not commence or the </a:t>
            </a:r>
            <a:r>
              <a:rPr lang="en-JM" dirty="0" smtClean="0">
                <a:solidFill>
                  <a:schemeClr val="accent3">
                    <a:lumMod val="75000"/>
                  </a:schemeClr>
                </a:solidFill>
              </a:rPr>
              <a:t>transaction </a:t>
            </a:r>
            <a:r>
              <a:rPr lang="en-JM" dirty="0">
                <a:solidFill>
                  <a:schemeClr val="accent3">
                    <a:lumMod val="75000"/>
                  </a:schemeClr>
                </a:solidFill>
              </a:rPr>
              <a:t>should not proceed.</a:t>
            </a:r>
            <a:endParaRPr lang="en-JM" dirty="0" smtClean="0">
              <a:solidFill>
                <a:schemeClr val="accent3">
                  <a:lumMod val="75000"/>
                </a:schemeClr>
              </a:solidFill>
            </a:endParaRPr>
          </a:p>
        </p:txBody>
      </p:sp>
    </p:spTree>
    <p:extLst>
      <p:ext uri="{BB962C8B-B14F-4D97-AF65-F5344CB8AC3E}">
        <p14:creationId xmlns:p14="http://schemas.microsoft.com/office/powerpoint/2010/main" val="3244077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US" sz="4000" u="sng" dirty="0" smtClean="0">
                <a:solidFill>
                  <a:schemeClr val="accent3">
                    <a:lumMod val="50000"/>
                  </a:schemeClr>
                </a:solidFill>
              </a:rPr>
              <a:t>KYC</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066800"/>
            <a:ext cx="8229600" cy="4525963"/>
          </a:xfrm>
        </p:spPr>
        <p:txBody>
          <a:bodyPr>
            <a:normAutofit fontScale="92500" lnSpcReduction="20000"/>
          </a:bodyPr>
          <a:lstStyle/>
          <a:p>
            <a:pPr marL="0" indent="0" algn="just">
              <a:buNone/>
            </a:pPr>
            <a:r>
              <a:rPr lang="en-JM" dirty="0" smtClean="0">
                <a:solidFill>
                  <a:schemeClr val="accent3">
                    <a:lumMod val="75000"/>
                  </a:schemeClr>
                </a:solidFill>
              </a:rPr>
              <a:t>The </a:t>
            </a:r>
            <a:r>
              <a:rPr lang="en-JM" dirty="0">
                <a:solidFill>
                  <a:schemeClr val="accent3">
                    <a:lumMod val="75000"/>
                  </a:schemeClr>
                </a:solidFill>
              </a:rPr>
              <a:t>following </a:t>
            </a:r>
            <a:r>
              <a:rPr lang="en-JM" dirty="0" smtClean="0">
                <a:solidFill>
                  <a:schemeClr val="accent3">
                    <a:lumMod val="75000"/>
                  </a:schemeClr>
                </a:solidFill>
              </a:rPr>
              <a:t>information should </a:t>
            </a:r>
            <a:r>
              <a:rPr lang="en-JM" dirty="0">
                <a:solidFill>
                  <a:schemeClr val="accent3">
                    <a:lumMod val="75000"/>
                  </a:schemeClr>
                </a:solidFill>
              </a:rPr>
              <a:t>be obtained from all prospective customers: </a:t>
            </a:r>
          </a:p>
          <a:p>
            <a:pPr marL="457200" indent="-457200" algn="just">
              <a:buFont typeface="+mj-lt"/>
              <a:buAutoNum type="arabicPeriod"/>
            </a:pPr>
            <a:r>
              <a:rPr lang="en-JM" dirty="0">
                <a:solidFill>
                  <a:schemeClr val="accent3">
                    <a:lumMod val="75000"/>
                  </a:schemeClr>
                </a:solidFill>
              </a:rPr>
              <a:t>T</a:t>
            </a:r>
            <a:r>
              <a:rPr lang="en-JM" dirty="0" smtClean="0">
                <a:solidFill>
                  <a:schemeClr val="accent3">
                    <a:lumMod val="75000"/>
                  </a:schemeClr>
                </a:solidFill>
              </a:rPr>
              <a:t>rue </a:t>
            </a:r>
            <a:r>
              <a:rPr lang="en-JM" dirty="0">
                <a:solidFill>
                  <a:schemeClr val="accent3">
                    <a:lumMod val="75000"/>
                  </a:schemeClr>
                </a:solidFill>
              </a:rPr>
              <a:t>name and names used; </a:t>
            </a:r>
          </a:p>
          <a:p>
            <a:pPr marL="457200" indent="-457200" algn="just">
              <a:buFont typeface="+mj-lt"/>
              <a:buAutoNum type="arabicPeriod"/>
            </a:pPr>
            <a:r>
              <a:rPr lang="en-JM" dirty="0" smtClean="0">
                <a:solidFill>
                  <a:schemeClr val="accent3">
                    <a:lumMod val="75000"/>
                  </a:schemeClr>
                </a:solidFill>
              </a:rPr>
              <a:t>Correct </a:t>
            </a:r>
            <a:r>
              <a:rPr lang="en-JM" dirty="0">
                <a:solidFill>
                  <a:schemeClr val="accent3">
                    <a:lumMod val="75000"/>
                  </a:schemeClr>
                </a:solidFill>
              </a:rPr>
              <a:t>permanent address, including postal address (if different from the </a:t>
            </a:r>
            <a:r>
              <a:rPr lang="en-JM" dirty="0" smtClean="0">
                <a:solidFill>
                  <a:schemeClr val="accent3">
                    <a:lumMod val="75000"/>
                  </a:schemeClr>
                </a:solidFill>
              </a:rPr>
              <a:t>permanent address); </a:t>
            </a:r>
            <a:endParaRPr lang="en-JM" dirty="0">
              <a:solidFill>
                <a:schemeClr val="accent3">
                  <a:lumMod val="75000"/>
                </a:schemeClr>
              </a:solidFill>
            </a:endParaRPr>
          </a:p>
          <a:p>
            <a:pPr marL="457200" indent="-457200" algn="just">
              <a:buFont typeface="+mj-lt"/>
              <a:buAutoNum type="arabicPeriod"/>
            </a:pPr>
            <a:r>
              <a:rPr lang="en-JM" dirty="0" smtClean="0">
                <a:solidFill>
                  <a:schemeClr val="accent3">
                    <a:lumMod val="75000"/>
                  </a:schemeClr>
                </a:solidFill>
              </a:rPr>
              <a:t>Date </a:t>
            </a:r>
            <a:r>
              <a:rPr lang="en-JM" dirty="0">
                <a:solidFill>
                  <a:schemeClr val="accent3">
                    <a:lumMod val="75000"/>
                  </a:schemeClr>
                </a:solidFill>
              </a:rPr>
              <a:t>and place of birth; </a:t>
            </a:r>
          </a:p>
          <a:p>
            <a:pPr marL="457200" indent="-457200" algn="just">
              <a:buFont typeface="+mj-lt"/>
              <a:buAutoNum type="arabicPeriod"/>
            </a:pPr>
            <a:r>
              <a:rPr lang="en-JM" dirty="0" smtClean="0">
                <a:solidFill>
                  <a:schemeClr val="accent3">
                    <a:lumMod val="75000"/>
                  </a:schemeClr>
                </a:solidFill>
              </a:rPr>
              <a:t>Nationality</a:t>
            </a:r>
            <a:r>
              <a:rPr lang="en-JM" dirty="0">
                <a:solidFill>
                  <a:schemeClr val="accent3">
                    <a:lumMod val="75000"/>
                  </a:schemeClr>
                </a:solidFill>
              </a:rPr>
              <a:t>; </a:t>
            </a:r>
          </a:p>
          <a:p>
            <a:pPr marL="457200" indent="-457200" algn="just">
              <a:buFont typeface="+mj-lt"/>
              <a:buAutoNum type="arabicPeriod"/>
            </a:pPr>
            <a:r>
              <a:rPr lang="en-JM" dirty="0" smtClean="0">
                <a:solidFill>
                  <a:schemeClr val="accent3">
                    <a:lumMod val="75000"/>
                  </a:schemeClr>
                </a:solidFill>
              </a:rPr>
              <a:t>At </a:t>
            </a:r>
            <a:r>
              <a:rPr lang="en-JM" dirty="0">
                <a:solidFill>
                  <a:schemeClr val="accent3">
                    <a:lumMod val="75000"/>
                  </a:schemeClr>
                </a:solidFill>
              </a:rPr>
              <a:t>least two (2) referees; </a:t>
            </a:r>
          </a:p>
          <a:p>
            <a:pPr marL="457200" indent="-457200" algn="just">
              <a:buFont typeface="+mj-lt"/>
              <a:buAutoNum type="arabicPeriod"/>
            </a:pPr>
            <a:r>
              <a:rPr lang="en-JM" dirty="0" smtClean="0">
                <a:solidFill>
                  <a:schemeClr val="accent3">
                    <a:lumMod val="75000"/>
                  </a:schemeClr>
                </a:solidFill>
              </a:rPr>
              <a:t>Source </a:t>
            </a:r>
            <a:r>
              <a:rPr lang="en-JM" dirty="0">
                <a:solidFill>
                  <a:schemeClr val="accent3">
                    <a:lumMod val="75000"/>
                  </a:schemeClr>
                </a:solidFill>
              </a:rPr>
              <a:t>of funds, and source of wealth, where considered appropriate; </a:t>
            </a:r>
          </a:p>
          <a:p>
            <a:pPr marL="457200" indent="-457200" algn="just">
              <a:buFont typeface="+mj-lt"/>
              <a:buAutoNum type="arabicPeriod"/>
            </a:pPr>
            <a:r>
              <a:rPr lang="en-JM" dirty="0" smtClean="0">
                <a:solidFill>
                  <a:schemeClr val="accent3">
                    <a:lumMod val="75000"/>
                  </a:schemeClr>
                </a:solidFill>
              </a:rPr>
              <a:t>Contact </a:t>
            </a:r>
            <a:r>
              <a:rPr lang="en-JM" dirty="0">
                <a:solidFill>
                  <a:schemeClr val="accent3">
                    <a:lumMod val="75000"/>
                  </a:schemeClr>
                </a:solidFill>
              </a:rPr>
              <a:t>numbers (</a:t>
            </a:r>
            <a:r>
              <a:rPr lang="en-JM" dirty="0" smtClean="0">
                <a:solidFill>
                  <a:schemeClr val="accent3">
                    <a:lumMod val="75000"/>
                  </a:schemeClr>
                </a:solidFill>
              </a:rPr>
              <a:t>work, home, cell) </a:t>
            </a:r>
            <a:endParaRPr lang="en-JM" dirty="0">
              <a:solidFill>
                <a:schemeClr val="accent3">
                  <a:lumMod val="75000"/>
                </a:schemeClr>
              </a:solidFill>
            </a:endParaRPr>
          </a:p>
          <a:p>
            <a:pPr marL="457200" indent="-457200" algn="just">
              <a:buFont typeface="+mj-lt"/>
              <a:buAutoNum type="arabicPeriod"/>
            </a:pPr>
            <a:r>
              <a:rPr lang="en-JM" dirty="0" smtClean="0">
                <a:solidFill>
                  <a:schemeClr val="accent3">
                    <a:lumMod val="75000"/>
                  </a:schemeClr>
                </a:solidFill>
              </a:rPr>
              <a:t>Institutions </a:t>
            </a:r>
            <a:r>
              <a:rPr lang="en-JM" dirty="0">
                <a:solidFill>
                  <a:schemeClr val="accent3">
                    <a:lumMod val="75000"/>
                  </a:schemeClr>
                </a:solidFill>
              </a:rPr>
              <a:t>may also require the submission of a photograph of the customer </a:t>
            </a:r>
            <a:r>
              <a:rPr lang="en-JM" dirty="0" smtClean="0">
                <a:solidFill>
                  <a:schemeClr val="accent3">
                    <a:lumMod val="75000"/>
                  </a:schemeClr>
                </a:solidFill>
              </a:rPr>
              <a:t>for </a:t>
            </a:r>
            <a:r>
              <a:rPr lang="en-JM" dirty="0">
                <a:solidFill>
                  <a:schemeClr val="accent3">
                    <a:lumMod val="75000"/>
                  </a:schemeClr>
                </a:solidFill>
              </a:rPr>
              <a:t>their records. </a:t>
            </a:r>
            <a:endParaRPr lang="en-JM" dirty="0" smtClean="0">
              <a:solidFill>
                <a:schemeClr val="accent3">
                  <a:lumMod val="75000"/>
                </a:schemeClr>
              </a:solidFill>
            </a:endParaRPr>
          </a:p>
        </p:txBody>
      </p:sp>
    </p:spTree>
    <p:extLst>
      <p:ext uri="{BB962C8B-B14F-4D97-AF65-F5344CB8AC3E}">
        <p14:creationId xmlns:p14="http://schemas.microsoft.com/office/powerpoint/2010/main" val="1923936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US" sz="4000" u="sng" dirty="0" smtClean="0">
                <a:solidFill>
                  <a:schemeClr val="accent3">
                    <a:lumMod val="50000"/>
                  </a:schemeClr>
                </a:solidFill>
              </a:rPr>
              <a:t>KYC - PEP’s</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066800"/>
            <a:ext cx="8229600" cy="4525963"/>
          </a:xfrm>
        </p:spPr>
        <p:txBody>
          <a:bodyPr>
            <a:normAutofit/>
          </a:bodyPr>
          <a:lstStyle/>
          <a:p>
            <a:pPr marL="0" indent="0" algn="just">
              <a:buNone/>
            </a:pPr>
            <a:r>
              <a:rPr lang="en-JM" sz="3200" u="sng" dirty="0" smtClean="0">
                <a:solidFill>
                  <a:schemeClr val="accent3">
                    <a:lumMod val="75000"/>
                  </a:schemeClr>
                </a:solidFill>
              </a:rPr>
              <a:t>PEP’s</a:t>
            </a:r>
          </a:p>
          <a:p>
            <a:pPr marL="0" indent="0" algn="just">
              <a:buNone/>
            </a:pPr>
            <a:r>
              <a:rPr lang="en-JM" dirty="0" smtClean="0">
                <a:solidFill>
                  <a:schemeClr val="accent3">
                    <a:lumMod val="75000"/>
                  </a:schemeClr>
                </a:solidFill>
              </a:rPr>
              <a:t>Senior </a:t>
            </a:r>
            <a:r>
              <a:rPr lang="en-JM" dirty="0" smtClean="0">
                <a:solidFill>
                  <a:schemeClr val="accent3">
                    <a:lumMod val="75000"/>
                  </a:schemeClr>
                </a:solidFill>
              </a:rPr>
              <a:t>management should </a:t>
            </a:r>
            <a:r>
              <a:rPr lang="en-JM" dirty="0">
                <a:solidFill>
                  <a:schemeClr val="accent3">
                    <a:lumMod val="75000"/>
                  </a:schemeClr>
                </a:solidFill>
              </a:rPr>
              <a:t>ensure that the personal circumstances, </a:t>
            </a:r>
            <a:r>
              <a:rPr lang="en-JM" dirty="0" smtClean="0">
                <a:solidFill>
                  <a:schemeClr val="accent3">
                    <a:lumMod val="75000"/>
                  </a:schemeClr>
                </a:solidFill>
              </a:rPr>
              <a:t>income </a:t>
            </a:r>
            <a:r>
              <a:rPr lang="en-JM" dirty="0">
                <a:solidFill>
                  <a:schemeClr val="accent3">
                    <a:lumMod val="75000"/>
                  </a:schemeClr>
                </a:solidFill>
              </a:rPr>
              <a:t>sources and wealth of PEPS are known and verified as far as possible, and </a:t>
            </a:r>
            <a:r>
              <a:rPr lang="en-JM" dirty="0" smtClean="0">
                <a:solidFill>
                  <a:schemeClr val="accent3">
                    <a:lumMod val="75000"/>
                  </a:schemeClr>
                </a:solidFill>
              </a:rPr>
              <a:t>should </a:t>
            </a:r>
            <a:r>
              <a:rPr lang="en-JM" dirty="0">
                <a:solidFill>
                  <a:schemeClr val="accent3">
                    <a:lumMod val="75000"/>
                  </a:schemeClr>
                </a:solidFill>
              </a:rPr>
              <a:t>also be alert to sources of legitimate third party information. Whilst it is </a:t>
            </a:r>
            <a:r>
              <a:rPr lang="en-JM" dirty="0" smtClean="0">
                <a:solidFill>
                  <a:schemeClr val="accent3">
                    <a:lumMod val="75000"/>
                  </a:schemeClr>
                </a:solidFill>
              </a:rPr>
              <a:t>appreciated </a:t>
            </a:r>
            <a:r>
              <a:rPr lang="en-JM" dirty="0">
                <a:solidFill>
                  <a:schemeClr val="accent3">
                    <a:lumMod val="75000"/>
                  </a:schemeClr>
                </a:solidFill>
              </a:rPr>
              <a:t>that efforts must be made to protect the confidentiality of PEPS and their </a:t>
            </a:r>
            <a:r>
              <a:rPr lang="en-JM" dirty="0" smtClean="0">
                <a:solidFill>
                  <a:schemeClr val="accent3">
                    <a:lumMod val="75000"/>
                  </a:schemeClr>
                </a:solidFill>
              </a:rPr>
              <a:t>businesses</a:t>
            </a:r>
            <a:r>
              <a:rPr lang="en-JM" dirty="0">
                <a:solidFill>
                  <a:schemeClr val="accent3">
                    <a:lumMod val="75000"/>
                  </a:schemeClr>
                </a:solidFill>
              </a:rPr>
              <a:t>, these accounts must be available for review by the Supervisory Authority, </a:t>
            </a:r>
            <a:r>
              <a:rPr lang="en-JM" dirty="0" smtClean="0">
                <a:solidFill>
                  <a:schemeClr val="accent3">
                    <a:lumMod val="75000"/>
                  </a:schemeClr>
                </a:solidFill>
              </a:rPr>
              <a:t>the </a:t>
            </a:r>
            <a:r>
              <a:rPr lang="en-JM" dirty="0">
                <a:solidFill>
                  <a:schemeClr val="accent3">
                    <a:lumMod val="75000"/>
                  </a:schemeClr>
                </a:solidFill>
              </a:rPr>
              <a:t>Designated Authority, and the </a:t>
            </a:r>
            <a:r>
              <a:rPr lang="en-JM" dirty="0" smtClean="0">
                <a:solidFill>
                  <a:schemeClr val="accent3">
                    <a:lumMod val="75000"/>
                  </a:schemeClr>
                </a:solidFill>
              </a:rPr>
              <a:t>firms internal </a:t>
            </a:r>
            <a:r>
              <a:rPr lang="en-JM" dirty="0">
                <a:solidFill>
                  <a:schemeClr val="accent3">
                    <a:lumMod val="75000"/>
                  </a:schemeClr>
                </a:solidFill>
              </a:rPr>
              <a:t>compliance officers </a:t>
            </a:r>
            <a:r>
              <a:rPr lang="en-JM" dirty="0" smtClean="0">
                <a:solidFill>
                  <a:schemeClr val="accent3">
                    <a:lumMod val="75000"/>
                  </a:schemeClr>
                </a:solidFill>
              </a:rPr>
              <a:t>(</a:t>
            </a:r>
            <a:r>
              <a:rPr lang="en-JM" dirty="0">
                <a:solidFill>
                  <a:schemeClr val="accent3">
                    <a:lumMod val="75000"/>
                  </a:schemeClr>
                </a:solidFill>
              </a:rPr>
              <a:t>including the Nominated Officer) and internal auditors.</a:t>
            </a:r>
            <a:endParaRPr lang="en-JM" dirty="0" smtClean="0">
              <a:solidFill>
                <a:schemeClr val="accent3">
                  <a:lumMod val="75000"/>
                </a:schemeClr>
              </a:solidFill>
            </a:endParaRPr>
          </a:p>
        </p:txBody>
      </p:sp>
    </p:spTree>
    <p:extLst>
      <p:ext uri="{BB962C8B-B14F-4D97-AF65-F5344CB8AC3E}">
        <p14:creationId xmlns:p14="http://schemas.microsoft.com/office/powerpoint/2010/main" val="13057871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86800" cy="914400"/>
          </a:xfrm>
        </p:spPr>
        <p:txBody>
          <a:bodyPr>
            <a:noAutofit/>
          </a:bodyPr>
          <a:lstStyle/>
          <a:p>
            <a:r>
              <a:rPr lang="en-US" sz="4000" u="sng" dirty="0" smtClean="0">
                <a:solidFill>
                  <a:schemeClr val="accent3">
                    <a:lumMod val="50000"/>
                  </a:schemeClr>
                </a:solidFill>
              </a:rPr>
              <a:t>Internal Controls &amp; </a:t>
            </a:r>
            <a:br>
              <a:rPr lang="en-US" sz="4000" u="sng" dirty="0" smtClean="0">
                <a:solidFill>
                  <a:schemeClr val="accent3">
                    <a:lumMod val="50000"/>
                  </a:schemeClr>
                </a:solidFill>
              </a:rPr>
            </a:br>
            <a:r>
              <a:rPr lang="en-US" sz="4000" u="sng" dirty="0" smtClean="0">
                <a:solidFill>
                  <a:schemeClr val="accent3">
                    <a:lumMod val="50000"/>
                  </a:schemeClr>
                </a:solidFill>
              </a:rPr>
              <a:t>The Nominated Officer </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676400"/>
            <a:ext cx="8229600" cy="4297363"/>
          </a:xfrm>
        </p:spPr>
        <p:txBody>
          <a:bodyPr>
            <a:normAutofit/>
          </a:bodyPr>
          <a:lstStyle/>
          <a:p>
            <a:pPr marL="0" indent="0" algn="just">
              <a:buNone/>
            </a:pPr>
            <a:r>
              <a:rPr lang="en-JM" dirty="0" smtClean="0">
                <a:solidFill>
                  <a:schemeClr val="accent3">
                    <a:lumMod val="75000"/>
                  </a:schemeClr>
                </a:solidFill>
              </a:rPr>
              <a:t>Internal Controls:</a:t>
            </a:r>
          </a:p>
          <a:p>
            <a:pPr algn="just"/>
            <a:r>
              <a:rPr lang="en-JM" dirty="0" smtClean="0">
                <a:solidFill>
                  <a:schemeClr val="accent3">
                    <a:lumMod val="75000"/>
                  </a:schemeClr>
                </a:solidFill>
              </a:rPr>
              <a:t>Assigning the responsibility </a:t>
            </a:r>
            <a:r>
              <a:rPr lang="en-JM" dirty="0">
                <a:solidFill>
                  <a:schemeClr val="accent3">
                    <a:lumMod val="75000"/>
                  </a:schemeClr>
                </a:solidFill>
              </a:rPr>
              <a:t>for AML compliance to an appropriate person who will keep senior management and the Board informed</a:t>
            </a:r>
          </a:p>
          <a:p>
            <a:pPr algn="just"/>
            <a:r>
              <a:rPr lang="en-JM" dirty="0">
                <a:solidFill>
                  <a:schemeClr val="accent3">
                    <a:lumMod val="75000"/>
                  </a:schemeClr>
                </a:solidFill>
              </a:rPr>
              <a:t>Providing dual control and segregation of duties as appropriate</a:t>
            </a:r>
          </a:p>
          <a:p>
            <a:pPr algn="just"/>
            <a:r>
              <a:rPr lang="en-JM" dirty="0" smtClean="0">
                <a:solidFill>
                  <a:schemeClr val="accent3">
                    <a:lumMod val="75000"/>
                  </a:schemeClr>
                </a:solidFill>
              </a:rPr>
              <a:t>Report </a:t>
            </a:r>
            <a:r>
              <a:rPr lang="en-JM" dirty="0">
                <a:solidFill>
                  <a:schemeClr val="accent3">
                    <a:lumMod val="75000"/>
                  </a:schemeClr>
                </a:solidFill>
              </a:rPr>
              <a:t>and maintain records as </a:t>
            </a:r>
            <a:r>
              <a:rPr lang="en-JM" dirty="0" smtClean="0">
                <a:solidFill>
                  <a:schemeClr val="accent3">
                    <a:lumMod val="75000"/>
                  </a:schemeClr>
                </a:solidFill>
              </a:rPr>
              <a:t>required</a:t>
            </a:r>
            <a:endParaRPr lang="en-JM" dirty="0">
              <a:solidFill>
                <a:schemeClr val="accent3">
                  <a:lumMod val="75000"/>
                </a:schemeClr>
              </a:solidFill>
            </a:endParaRPr>
          </a:p>
        </p:txBody>
      </p:sp>
    </p:spTree>
    <p:extLst>
      <p:ext uri="{BB962C8B-B14F-4D97-AF65-F5344CB8AC3E}">
        <p14:creationId xmlns:p14="http://schemas.microsoft.com/office/powerpoint/2010/main" val="24109672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US" sz="4000" u="sng" dirty="0" smtClean="0">
                <a:solidFill>
                  <a:schemeClr val="accent3">
                    <a:lumMod val="50000"/>
                  </a:schemeClr>
                </a:solidFill>
              </a:rPr>
              <a:t>KYE &amp; Training </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295400"/>
            <a:ext cx="8229600" cy="4297363"/>
          </a:xfrm>
        </p:spPr>
        <p:txBody>
          <a:bodyPr>
            <a:normAutofit/>
          </a:bodyPr>
          <a:lstStyle/>
          <a:p>
            <a:pPr marL="0" indent="0" algn="just">
              <a:buNone/>
            </a:pPr>
            <a:r>
              <a:rPr lang="en-JM" dirty="0" smtClean="0">
                <a:solidFill>
                  <a:schemeClr val="accent3">
                    <a:lumMod val="75000"/>
                  </a:schemeClr>
                </a:solidFill>
              </a:rPr>
              <a:t>Firms need </a:t>
            </a:r>
            <a:r>
              <a:rPr lang="en-JM" dirty="0">
                <a:solidFill>
                  <a:schemeClr val="accent3">
                    <a:lumMod val="75000"/>
                  </a:schemeClr>
                </a:solidFill>
              </a:rPr>
              <a:t>to be cognizant of the risks attached to having inadequate </a:t>
            </a:r>
            <a:r>
              <a:rPr lang="en-JM" dirty="0" smtClean="0">
                <a:solidFill>
                  <a:schemeClr val="accent3">
                    <a:lumMod val="75000"/>
                  </a:schemeClr>
                </a:solidFill>
              </a:rPr>
              <a:t>systems </a:t>
            </a:r>
            <a:r>
              <a:rPr lang="en-JM" dirty="0">
                <a:solidFill>
                  <a:schemeClr val="accent3">
                    <a:lumMod val="75000"/>
                  </a:schemeClr>
                </a:solidFill>
              </a:rPr>
              <a:t>to deal with for </a:t>
            </a:r>
            <a:r>
              <a:rPr lang="en-JM" dirty="0" smtClean="0">
                <a:solidFill>
                  <a:schemeClr val="accent3">
                    <a:lumMod val="75000"/>
                  </a:schemeClr>
                </a:solidFill>
              </a:rPr>
              <a:t>e.g. </a:t>
            </a:r>
            <a:r>
              <a:rPr lang="en-JM" dirty="0">
                <a:solidFill>
                  <a:schemeClr val="accent3">
                    <a:lumMod val="75000"/>
                  </a:schemeClr>
                </a:solidFill>
              </a:rPr>
              <a:t>dishonest employees because the success of the AML and </a:t>
            </a:r>
            <a:r>
              <a:rPr lang="en-JM" dirty="0" smtClean="0">
                <a:solidFill>
                  <a:schemeClr val="accent3">
                    <a:lumMod val="75000"/>
                  </a:schemeClr>
                </a:solidFill>
              </a:rPr>
              <a:t>CFT </a:t>
            </a:r>
            <a:r>
              <a:rPr lang="en-JM" dirty="0">
                <a:solidFill>
                  <a:schemeClr val="accent3">
                    <a:lumMod val="75000"/>
                  </a:schemeClr>
                </a:solidFill>
              </a:rPr>
              <a:t>programme depends to a large extent on the integrity of employees. </a:t>
            </a:r>
            <a:endParaRPr lang="en-JM" dirty="0" smtClean="0">
              <a:solidFill>
                <a:schemeClr val="accent3">
                  <a:lumMod val="75000"/>
                </a:schemeClr>
              </a:solidFill>
            </a:endParaRPr>
          </a:p>
          <a:p>
            <a:pPr marL="0" indent="0" algn="just">
              <a:buNone/>
            </a:pPr>
            <a:endParaRPr lang="en-JM" dirty="0">
              <a:solidFill>
                <a:schemeClr val="accent3">
                  <a:lumMod val="75000"/>
                </a:schemeClr>
              </a:solidFill>
            </a:endParaRPr>
          </a:p>
          <a:p>
            <a:pPr marL="0" indent="0" algn="just">
              <a:buNone/>
            </a:pPr>
            <a:r>
              <a:rPr lang="en-JM" dirty="0">
                <a:solidFill>
                  <a:schemeClr val="accent3">
                    <a:lumMod val="75000"/>
                  </a:schemeClr>
                </a:solidFill>
              </a:rPr>
              <a:t>Members of staff must also be sensitised as to their personal obligations under the </a:t>
            </a:r>
            <a:r>
              <a:rPr lang="en-JM" dirty="0" smtClean="0">
                <a:solidFill>
                  <a:schemeClr val="accent3">
                    <a:lumMod val="75000"/>
                  </a:schemeClr>
                </a:solidFill>
              </a:rPr>
              <a:t>POCA and </a:t>
            </a:r>
            <a:r>
              <a:rPr lang="en-JM" dirty="0">
                <a:solidFill>
                  <a:schemeClr val="accent3">
                    <a:lumMod val="75000"/>
                  </a:schemeClr>
                </a:solidFill>
              </a:rPr>
              <a:t>the fact that they can be held personally liable for failing to </a:t>
            </a:r>
            <a:r>
              <a:rPr lang="en-JM" dirty="0" smtClean="0">
                <a:solidFill>
                  <a:schemeClr val="accent3">
                    <a:lumMod val="75000"/>
                  </a:schemeClr>
                </a:solidFill>
              </a:rPr>
              <a:t>report </a:t>
            </a:r>
            <a:r>
              <a:rPr lang="en-JM" dirty="0">
                <a:solidFill>
                  <a:schemeClr val="accent3">
                    <a:lumMod val="75000"/>
                  </a:schemeClr>
                </a:solidFill>
              </a:rPr>
              <a:t>relevant information to the Designated Authority, or otherwise failing to carry </a:t>
            </a:r>
            <a:r>
              <a:rPr lang="en-JM" dirty="0" smtClean="0">
                <a:solidFill>
                  <a:schemeClr val="accent3">
                    <a:lumMod val="75000"/>
                  </a:schemeClr>
                </a:solidFill>
              </a:rPr>
              <a:t>out </a:t>
            </a:r>
            <a:r>
              <a:rPr lang="en-JM" dirty="0">
                <a:solidFill>
                  <a:schemeClr val="accent3">
                    <a:lumMod val="75000"/>
                  </a:schemeClr>
                </a:solidFill>
              </a:rPr>
              <a:t>their responsibilities under the relevant statutes.</a:t>
            </a:r>
          </a:p>
        </p:txBody>
      </p:sp>
    </p:spTree>
    <p:extLst>
      <p:ext uri="{BB962C8B-B14F-4D97-AF65-F5344CB8AC3E}">
        <p14:creationId xmlns:p14="http://schemas.microsoft.com/office/powerpoint/2010/main" val="4678035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US" sz="4000" u="sng" dirty="0" smtClean="0">
                <a:solidFill>
                  <a:schemeClr val="accent3">
                    <a:lumMod val="50000"/>
                  </a:schemeClr>
                </a:solidFill>
              </a:rPr>
              <a:t>Procedures for Conducting an AML Audit</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066800"/>
            <a:ext cx="8229600" cy="4525963"/>
          </a:xfrm>
        </p:spPr>
        <p:txBody>
          <a:bodyPr/>
          <a:lstStyle/>
          <a:p>
            <a:r>
              <a:rPr lang="en-JM" dirty="0" smtClean="0">
                <a:solidFill>
                  <a:schemeClr val="accent3">
                    <a:lumMod val="75000"/>
                  </a:schemeClr>
                </a:solidFill>
              </a:rPr>
              <a:t>Document the Scope of Examination</a:t>
            </a:r>
          </a:p>
          <a:p>
            <a:r>
              <a:rPr lang="en-JM" dirty="0" smtClean="0">
                <a:solidFill>
                  <a:schemeClr val="accent3">
                    <a:lumMod val="75000"/>
                  </a:schemeClr>
                </a:solidFill>
              </a:rPr>
              <a:t>Item Request Letter</a:t>
            </a:r>
          </a:p>
          <a:p>
            <a:pPr lvl="1"/>
            <a:r>
              <a:rPr lang="en-JM" dirty="0" smtClean="0">
                <a:solidFill>
                  <a:schemeClr val="accent3">
                    <a:lumMod val="75000"/>
                  </a:schemeClr>
                </a:solidFill>
              </a:rPr>
              <a:t>AML/CFT Policy</a:t>
            </a:r>
          </a:p>
          <a:p>
            <a:pPr lvl="1"/>
            <a:r>
              <a:rPr lang="en-JM" dirty="0" smtClean="0">
                <a:solidFill>
                  <a:schemeClr val="accent3">
                    <a:lumMod val="75000"/>
                  </a:schemeClr>
                </a:solidFill>
              </a:rPr>
              <a:t>Independent Testing</a:t>
            </a:r>
          </a:p>
          <a:p>
            <a:pPr lvl="1"/>
            <a:r>
              <a:rPr lang="en-JM" dirty="0" smtClean="0">
                <a:solidFill>
                  <a:schemeClr val="accent3">
                    <a:lumMod val="75000"/>
                  </a:schemeClr>
                </a:solidFill>
              </a:rPr>
              <a:t>Training</a:t>
            </a:r>
          </a:p>
          <a:p>
            <a:pPr lvl="1"/>
            <a:r>
              <a:rPr lang="en-JM" dirty="0" smtClean="0">
                <a:solidFill>
                  <a:schemeClr val="accent3">
                    <a:lumMod val="75000"/>
                  </a:schemeClr>
                </a:solidFill>
              </a:rPr>
              <a:t>Risk Assessment &amp; Customer Ratings</a:t>
            </a:r>
          </a:p>
          <a:p>
            <a:pPr lvl="1"/>
            <a:r>
              <a:rPr lang="en-JM" dirty="0" smtClean="0">
                <a:solidFill>
                  <a:schemeClr val="accent3">
                    <a:lumMod val="75000"/>
                  </a:schemeClr>
                </a:solidFill>
              </a:rPr>
              <a:t>Customer Identification Procedures</a:t>
            </a:r>
          </a:p>
          <a:p>
            <a:pPr lvl="1"/>
            <a:r>
              <a:rPr lang="en-JM" dirty="0" smtClean="0">
                <a:solidFill>
                  <a:schemeClr val="accent3">
                    <a:lumMod val="75000"/>
                  </a:schemeClr>
                </a:solidFill>
              </a:rPr>
              <a:t>Suspicious Transaction Reporting  &amp; Transaction Files Review</a:t>
            </a:r>
            <a:endParaRPr lang="en-JM" dirty="0">
              <a:solidFill>
                <a:schemeClr val="accent3">
                  <a:lumMod val="75000"/>
                </a:schemeClr>
              </a:solidFill>
            </a:endParaRPr>
          </a:p>
          <a:p>
            <a:pPr marL="349250" lvl="1">
              <a:buFont typeface="Arial" panose="020B0604020202020204" pitchFamily="34" charset="0"/>
              <a:buChar char="•"/>
            </a:pPr>
            <a:r>
              <a:rPr lang="en-JM" sz="2400" dirty="0" smtClean="0">
                <a:solidFill>
                  <a:schemeClr val="accent3">
                    <a:lumMod val="75000"/>
                  </a:schemeClr>
                </a:solidFill>
              </a:rPr>
              <a:t>Conducting the Audit</a:t>
            </a:r>
          </a:p>
          <a:p>
            <a:pPr marL="349250" lvl="1">
              <a:buFont typeface="Arial" panose="020B0604020202020204" pitchFamily="34" charset="0"/>
              <a:buChar char="•"/>
            </a:pPr>
            <a:r>
              <a:rPr lang="en-JM" sz="2400" dirty="0" smtClean="0">
                <a:solidFill>
                  <a:schemeClr val="accent3">
                    <a:lumMod val="75000"/>
                  </a:schemeClr>
                </a:solidFill>
              </a:rPr>
              <a:t>Examination Report/Findings</a:t>
            </a:r>
          </a:p>
        </p:txBody>
      </p:sp>
    </p:spTree>
    <p:extLst>
      <p:ext uri="{BB962C8B-B14F-4D97-AF65-F5344CB8AC3E}">
        <p14:creationId xmlns:p14="http://schemas.microsoft.com/office/powerpoint/2010/main" val="11040555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JM" sz="4000" u="sng" dirty="0">
                <a:solidFill>
                  <a:schemeClr val="accent3">
                    <a:lumMod val="50000"/>
                  </a:schemeClr>
                </a:solidFill>
              </a:rPr>
              <a:t>Procedures for Conducting an AML Audit</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066800"/>
            <a:ext cx="8229600" cy="4525963"/>
          </a:xfrm>
        </p:spPr>
        <p:txBody>
          <a:bodyPr/>
          <a:lstStyle/>
          <a:p>
            <a:pPr marL="0" indent="0" algn="ctr">
              <a:buNone/>
            </a:pPr>
            <a:endParaRPr lang="en-JM" dirty="0" smtClean="0">
              <a:solidFill>
                <a:schemeClr val="accent3">
                  <a:lumMod val="75000"/>
                </a:schemeClr>
              </a:solidFill>
            </a:endParaRPr>
          </a:p>
          <a:p>
            <a:pPr marL="0" indent="0" algn="ctr">
              <a:buNone/>
            </a:pPr>
            <a:r>
              <a:rPr lang="en-JM" sz="2800" dirty="0" smtClean="0">
                <a:solidFill>
                  <a:schemeClr val="accent3">
                    <a:lumMod val="75000"/>
                  </a:schemeClr>
                </a:solidFill>
              </a:rPr>
              <a:t>Master AML Policy </a:t>
            </a:r>
          </a:p>
          <a:p>
            <a:pPr marL="0" indent="0" algn="ctr">
              <a:buNone/>
            </a:pPr>
            <a:r>
              <a:rPr lang="en-JM" sz="2800" dirty="0" smtClean="0">
                <a:solidFill>
                  <a:schemeClr val="accent3">
                    <a:lumMod val="75000"/>
                  </a:schemeClr>
                </a:solidFill>
              </a:rPr>
              <a:t>VS </a:t>
            </a:r>
          </a:p>
          <a:p>
            <a:pPr marL="0" indent="0" algn="ctr">
              <a:buNone/>
            </a:pPr>
            <a:r>
              <a:rPr lang="en-JM" sz="2800" dirty="0" smtClean="0">
                <a:solidFill>
                  <a:schemeClr val="accent3">
                    <a:lumMod val="75000"/>
                  </a:schemeClr>
                </a:solidFill>
              </a:rPr>
              <a:t>Multiple Policies</a:t>
            </a:r>
          </a:p>
          <a:p>
            <a:pPr marL="0" indent="0" algn="ctr">
              <a:buNone/>
            </a:pPr>
            <a:r>
              <a:rPr lang="en-JM" sz="2800" i="1" dirty="0" smtClean="0">
                <a:solidFill>
                  <a:schemeClr val="accent2">
                    <a:lumMod val="75000"/>
                  </a:schemeClr>
                </a:solidFill>
              </a:rPr>
              <a:t>Customer </a:t>
            </a:r>
            <a:r>
              <a:rPr lang="en-JM" sz="2800" i="1" dirty="0">
                <a:solidFill>
                  <a:schemeClr val="accent2">
                    <a:lumMod val="75000"/>
                  </a:schemeClr>
                </a:solidFill>
              </a:rPr>
              <a:t>Information (KYC) Policy, Transactions &amp; Record Retention Policy, Information Sharing Policy, Know Your Employee &amp; Training Policy, </a:t>
            </a:r>
            <a:r>
              <a:rPr lang="en-JM" sz="2800" i="1" dirty="0" smtClean="0">
                <a:solidFill>
                  <a:schemeClr val="accent2">
                    <a:lumMod val="75000"/>
                  </a:schemeClr>
                </a:solidFill>
              </a:rPr>
              <a:t>etc.</a:t>
            </a:r>
          </a:p>
        </p:txBody>
      </p:sp>
    </p:spTree>
    <p:extLst>
      <p:ext uri="{BB962C8B-B14F-4D97-AF65-F5344CB8AC3E}">
        <p14:creationId xmlns:p14="http://schemas.microsoft.com/office/powerpoint/2010/main" val="3532887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JM" sz="4000" u="sng" dirty="0">
                <a:solidFill>
                  <a:schemeClr val="accent3">
                    <a:lumMod val="50000"/>
                  </a:schemeClr>
                </a:solidFill>
              </a:rPr>
              <a:t>Procedures for Conducting an AML Audit</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295400"/>
            <a:ext cx="8229600" cy="4525963"/>
          </a:xfrm>
        </p:spPr>
        <p:txBody>
          <a:bodyPr/>
          <a:lstStyle/>
          <a:p>
            <a:pPr marL="0" indent="0">
              <a:buNone/>
            </a:pPr>
            <a:r>
              <a:rPr lang="en-JM" dirty="0" smtClean="0">
                <a:solidFill>
                  <a:schemeClr val="accent3">
                    <a:lumMod val="75000"/>
                  </a:schemeClr>
                </a:solidFill>
              </a:rPr>
              <a:t>Are policies being adhered to?</a:t>
            </a:r>
            <a:r>
              <a:rPr lang="en-JM" dirty="0">
                <a:solidFill>
                  <a:schemeClr val="accent3">
                    <a:lumMod val="75000"/>
                  </a:schemeClr>
                </a:solidFill>
              </a:rPr>
              <a:t> </a:t>
            </a:r>
            <a:r>
              <a:rPr lang="en-JM" dirty="0" smtClean="0">
                <a:solidFill>
                  <a:schemeClr val="accent3">
                    <a:lumMod val="75000"/>
                  </a:schemeClr>
                </a:solidFill>
              </a:rPr>
              <a:t>This question is answered through:</a:t>
            </a:r>
          </a:p>
          <a:p>
            <a:pPr>
              <a:buFont typeface="Courier New" panose="02070309020205020404" pitchFamily="49" charset="0"/>
              <a:buChar char="o"/>
            </a:pPr>
            <a:r>
              <a:rPr lang="en-JM" dirty="0" smtClean="0">
                <a:solidFill>
                  <a:schemeClr val="accent3">
                    <a:lumMod val="75000"/>
                  </a:schemeClr>
                </a:solidFill>
              </a:rPr>
              <a:t>Inspection </a:t>
            </a:r>
            <a:r>
              <a:rPr lang="en-JM" dirty="0">
                <a:solidFill>
                  <a:schemeClr val="accent3">
                    <a:lumMod val="75000"/>
                  </a:schemeClr>
                </a:solidFill>
              </a:rPr>
              <a:t>of </a:t>
            </a:r>
            <a:r>
              <a:rPr lang="en-JM" dirty="0" smtClean="0">
                <a:solidFill>
                  <a:schemeClr val="accent3">
                    <a:lumMod val="75000"/>
                  </a:schemeClr>
                </a:solidFill>
              </a:rPr>
              <a:t>records</a:t>
            </a:r>
          </a:p>
          <a:p>
            <a:pPr>
              <a:buFont typeface="Courier New" panose="02070309020205020404" pitchFamily="49" charset="0"/>
              <a:buChar char="o"/>
            </a:pPr>
            <a:r>
              <a:rPr lang="en-JM" dirty="0" smtClean="0">
                <a:solidFill>
                  <a:schemeClr val="accent3">
                    <a:lumMod val="75000"/>
                  </a:schemeClr>
                </a:solidFill>
              </a:rPr>
              <a:t>Observation</a:t>
            </a:r>
          </a:p>
          <a:p>
            <a:pPr>
              <a:buFont typeface="Courier New" panose="02070309020205020404" pitchFamily="49" charset="0"/>
              <a:buChar char="o"/>
            </a:pPr>
            <a:r>
              <a:rPr lang="en-JM" dirty="0" smtClean="0">
                <a:solidFill>
                  <a:schemeClr val="accent3">
                    <a:lumMod val="75000"/>
                  </a:schemeClr>
                </a:solidFill>
              </a:rPr>
              <a:t>Confirmation </a:t>
            </a:r>
          </a:p>
          <a:p>
            <a:pPr>
              <a:buFont typeface="Courier New" panose="02070309020205020404" pitchFamily="49" charset="0"/>
              <a:buChar char="o"/>
            </a:pPr>
            <a:r>
              <a:rPr lang="en-JM" dirty="0" smtClean="0">
                <a:solidFill>
                  <a:schemeClr val="accent3">
                    <a:lumMod val="75000"/>
                  </a:schemeClr>
                </a:solidFill>
              </a:rPr>
              <a:t>Inquiry</a:t>
            </a:r>
            <a:r>
              <a:rPr lang="en-JM" dirty="0">
                <a:solidFill>
                  <a:schemeClr val="accent3">
                    <a:lumMod val="75000"/>
                  </a:schemeClr>
                </a:solidFill>
              </a:rPr>
              <a:t>, etc.  </a:t>
            </a:r>
          </a:p>
          <a:p>
            <a:pPr marL="0" indent="0">
              <a:buNone/>
            </a:pPr>
            <a:endParaRPr lang="en-JM" dirty="0">
              <a:solidFill>
                <a:schemeClr val="accent3">
                  <a:lumMod val="75000"/>
                </a:schemeClr>
              </a:solidFill>
            </a:endParaRPr>
          </a:p>
          <a:p>
            <a:pPr marL="0" indent="0">
              <a:buNone/>
            </a:pPr>
            <a:endParaRPr lang="en-JM" dirty="0">
              <a:solidFill>
                <a:schemeClr val="accent3">
                  <a:lumMod val="75000"/>
                </a:schemeClr>
              </a:solidFill>
            </a:endParaRPr>
          </a:p>
          <a:p>
            <a:pPr marL="0" indent="0">
              <a:buNone/>
            </a:pPr>
            <a:endParaRPr lang="en-JM" dirty="0">
              <a:solidFill>
                <a:schemeClr val="accent3">
                  <a:lumMod val="75000"/>
                </a:schemeClr>
              </a:solidFill>
            </a:endParaRPr>
          </a:p>
          <a:p>
            <a:pPr marL="0" indent="0">
              <a:buNone/>
            </a:pPr>
            <a:endParaRPr lang="en-JM" dirty="0" smtClean="0">
              <a:solidFill>
                <a:schemeClr val="accent3">
                  <a:lumMod val="75000"/>
                </a:schemeClr>
              </a:solidFill>
            </a:endParaRPr>
          </a:p>
        </p:txBody>
      </p:sp>
    </p:spTree>
    <p:extLst>
      <p:ext uri="{BB962C8B-B14F-4D97-AF65-F5344CB8AC3E}">
        <p14:creationId xmlns:p14="http://schemas.microsoft.com/office/powerpoint/2010/main" val="23502966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4063"/>
            <a:ext cx="8763000" cy="1143000"/>
          </a:xfrm>
        </p:spPr>
        <p:txBody>
          <a:bodyPr>
            <a:noAutofit/>
          </a:bodyPr>
          <a:lstStyle/>
          <a:p>
            <a:r>
              <a:rPr lang="en-US" sz="4000" u="sng" dirty="0" smtClean="0">
                <a:solidFill>
                  <a:schemeClr val="accent3">
                    <a:lumMod val="50000"/>
                  </a:schemeClr>
                </a:solidFill>
              </a:rPr>
              <a:t>Completing the Audit </a:t>
            </a:r>
            <a:endParaRPr lang="en-US" sz="4000" u="sng" dirty="0">
              <a:solidFill>
                <a:schemeClr val="accent3">
                  <a:lumMod val="50000"/>
                </a:schemeClr>
              </a:solidFill>
            </a:endParaRPr>
          </a:p>
        </p:txBody>
      </p:sp>
      <p:sp>
        <p:nvSpPr>
          <p:cNvPr id="3" name="Content Placeholder 2"/>
          <p:cNvSpPr>
            <a:spLocks noGrp="1"/>
          </p:cNvSpPr>
          <p:nvPr>
            <p:ph idx="1"/>
          </p:nvPr>
        </p:nvSpPr>
        <p:spPr>
          <a:xfrm>
            <a:off x="495300" y="1447800"/>
            <a:ext cx="8229600" cy="4525963"/>
          </a:xfrm>
        </p:spPr>
        <p:txBody>
          <a:bodyPr/>
          <a:lstStyle/>
          <a:p>
            <a:r>
              <a:rPr lang="en-JM" dirty="0" smtClean="0">
                <a:solidFill>
                  <a:schemeClr val="accent3">
                    <a:lumMod val="75000"/>
                  </a:schemeClr>
                </a:solidFill>
              </a:rPr>
              <a:t>Exit/Wrap-up Meeting</a:t>
            </a:r>
          </a:p>
          <a:p>
            <a:r>
              <a:rPr lang="en-JM" dirty="0" smtClean="0">
                <a:solidFill>
                  <a:schemeClr val="accent3">
                    <a:lumMod val="75000"/>
                  </a:schemeClr>
                </a:solidFill>
              </a:rPr>
              <a:t>Auditors/Examiners Report</a:t>
            </a:r>
          </a:p>
          <a:p>
            <a:pPr marL="746125" indent="-396875">
              <a:buFont typeface="Wingdings" panose="05000000000000000000" pitchFamily="2" charset="2"/>
              <a:buChar char="Ø"/>
            </a:pPr>
            <a:r>
              <a:rPr lang="en-JM" dirty="0" smtClean="0">
                <a:solidFill>
                  <a:schemeClr val="accent3">
                    <a:lumMod val="75000"/>
                  </a:schemeClr>
                </a:solidFill>
              </a:rPr>
              <a:t>Adequacy   </a:t>
            </a:r>
          </a:p>
          <a:p>
            <a:pPr marL="746125" indent="-396875">
              <a:buFont typeface="Wingdings" panose="05000000000000000000" pitchFamily="2" charset="2"/>
              <a:buChar char="Ø"/>
            </a:pPr>
            <a:r>
              <a:rPr lang="en-JM" dirty="0" smtClean="0">
                <a:solidFill>
                  <a:schemeClr val="accent3">
                    <a:lumMod val="75000"/>
                  </a:schemeClr>
                </a:solidFill>
              </a:rPr>
              <a:t>Deficiencies</a:t>
            </a:r>
          </a:p>
          <a:p>
            <a:pPr marL="746125" indent="-396875">
              <a:buFont typeface="Wingdings" panose="05000000000000000000" pitchFamily="2" charset="2"/>
              <a:buChar char="Ø"/>
            </a:pPr>
            <a:r>
              <a:rPr lang="en-JM" dirty="0" smtClean="0">
                <a:solidFill>
                  <a:schemeClr val="accent3">
                    <a:lumMod val="75000"/>
                  </a:schemeClr>
                </a:solidFill>
              </a:rPr>
              <a:t>Recommendations</a:t>
            </a:r>
          </a:p>
          <a:p>
            <a:r>
              <a:rPr lang="en-JM" dirty="0" smtClean="0">
                <a:solidFill>
                  <a:schemeClr val="accent3">
                    <a:lumMod val="75000"/>
                  </a:schemeClr>
                </a:solidFill>
              </a:rPr>
              <a:t>Management Response</a:t>
            </a:r>
          </a:p>
          <a:p>
            <a:endParaRPr lang="en-JM" dirty="0">
              <a:solidFill>
                <a:schemeClr val="accent3">
                  <a:lumMod val="75000"/>
                </a:schemeClr>
              </a:solidFill>
            </a:endParaRPr>
          </a:p>
        </p:txBody>
      </p:sp>
    </p:spTree>
    <p:extLst>
      <p:ext uri="{BB962C8B-B14F-4D97-AF65-F5344CB8AC3E}">
        <p14:creationId xmlns:p14="http://schemas.microsoft.com/office/powerpoint/2010/main" val="709179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sz="4000" u="sng" dirty="0" smtClean="0">
                <a:solidFill>
                  <a:schemeClr val="accent3">
                    <a:lumMod val="50000"/>
                  </a:schemeClr>
                </a:solidFill>
              </a:rPr>
              <a:t>Presentation Outline</a:t>
            </a:r>
            <a:endParaRPr lang="en-US" sz="4000" u="sng" dirty="0">
              <a:solidFill>
                <a:schemeClr val="accent3">
                  <a:lumMod val="50000"/>
                </a:schemeClr>
              </a:solidFill>
            </a:endParaRPr>
          </a:p>
        </p:txBody>
      </p:sp>
      <p:sp>
        <p:nvSpPr>
          <p:cNvPr id="3" name="Content Placeholder 2"/>
          <p:cNvSpPr>
            <a:spLocks noGrp="1"/>
          </p:cNvSpPr>
          <p:nvPr>
            <p:ph idx="1"/>
          </p:nvPr>
        </p:nvSpPr>
        <p:spPr>
          <a:xfrm>
            <a:off x="469232" y="1612232"/>
            <a:ext cx="8229600" cy="4525963"/>
          </a:xfrm>
        </p:spPr>
        <p:txBody>
          <a:bodyPr/>
          <a:lstStyle/>
          <a:p>
            <a:r>
              <a:rPr lang="en-JM" dirty="0" smtClean="0">
                <a:solidFill>
                  <a:schemeClr val="accent3">
                    <a:lumMod val="75000"/>
                  </a:schemeClr>
                </a:solidFill>
              </a:rPr>
              <a:t>The </a:t>
            </a:r>
            <a:r>
              <a:rPr lang="en-JM" dirty="0">
                <a:solidFill>
                  <a:schemeClr val="accent3">
                    <a:lumMod val="75000"/>
                  </a:schemeClr>
                </a:solidFill>
              </a:rPr>
              <a:t>Regulated Sector &amp; </a:t>
            </a:r>
            <a:r>
              <a:rPr lang="en-JM" dirty="0" smtClean="0">
                <a:solidFill>
                  <a:schemeClr val="accent3">
                    <a:lumMod val="75000"/>
                  </a:schemeClr>
                </a:solidFill>
              </a:rPr>
              <a:t>Their Responsibility</a:t>
            </a:r>
          </a:p>
          <a:p>
            <a:r>
              <a:rPr lang="en-JM" dirty="0" smtClean="0">
                <a:solidFill>
                  <a:schemeClr val="accent3">
                    <a:lumMod val="75000"/>
                  </a:schemeClr>
                </a:solidFill>
              </a:rPr>
              <a:t>Reasons for Adhering to AML Standards/Audits </a:t>
            </a:r>
          </a:p>
          <a:p>
            <a:r>
              <a:rPr lang="en-JM" dirty="0" smtClean="0">
                <a:solidFill>
                  <a:schemeClr val="accent3">
                    <a:lumMod val="75000"/>
                  </a:schemeClr>
                </a:solidFill>
              </a:rPr>
              <a:t>Procedures for Conducting an AML Audit (Recommendations)</a:t>
            </a:r>
          </a:p>
          <a:p>
            <a:r>
              <a:rPr lang="en-JM" dirty="0" smtClean="0">
                <a:solidFill>
                  <a:schemeClr val="accent3">
                    <a:lumMod val="75000"/>
                  </a:schemeClr>
                </a:solidFill>
              </a:rPr>
              <a:t>Completing the Audit</a:t>
            </a:r>
          </a:p>
          <a:p>
            <a:r>
              <a:rPr lang="en-JM" dirty="0" smtClean="0">
                <a:solidFill>
                  <a:schemeClr val="accent3">
                    <a:lumMod val="75000"/>
                  </a:schemeClr>
                </a:solidFill>
              </a:rPr>
              <a:t>Risk Based Approach to Supervision</a:t>
            </a:r>
          </a:p>
          <a:p>
            <a:r>
              <a:rPr lang="en-JM" dirty="0" smtClean="0">
                <a:solidFill>
                  <a:schemeClr val="accent3">
                    <a:lumMod val="75000"/>
                  </a:schemeClr>
                </a:solidFill>
              </a:rPr>
              <a:t>Benefits of an AML Audit/Compliance</a:t>
            </a:r>
          </a:p>
          <a:p>
            <a:endParaRPr lang="en-JM" dirty="0" smtClean="0">
              <a:solidFill>
                <a:schemeClr val="accent3">
                  <a:lumMod val="75000"/>
                </a:schemeClr>
              </a:solidFill>
            </a:endParaRPr>
          </a:p>
          <a:p>
            <a:endParaRPr lang="en-JM" dirty="0">
              <a:solidFill>
                <a:schemeClr val="accent3">
                  <a:lumMod val="75000"/>
                </a:schemeClr>
              </a:solidFill>
            </a:endParaRPr>
          </a:p>
          <a:p>
            <a:endParaRPr lang="en-JM" dirty="0">
              <a:solidFill>
                <a:schemeClr val="accent3">
                  <a:lumMod val="7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763000" cy="1143000"/>
          </a:xfrm>
        </p:spPr>
        <p:txBody>
          <a:bodyPr>
            <a:noAutofit/>
          </a:bodyPr>
          <a:lstStyle/>
          <a:p>
            <a:r>
              <a:rPr lang="en-US" sz="4000" u="sng" dirty="0" smtClean="0">
                <a:solidFill>
                  <a:schemeClr val="accent3">
                    <a:lumMod val="50000"/>
                  </a:schemeClr>
                </a:solidFill>
              </a:rPr>
              <a:t>Risk Based Approach to Supervision</a:t>
            </a:r>
            <a:endParaRPr lang="en-US" sz="4000" u="sng" dirty="0">
              <a:solidFill>
                <a:schemeClr val="accent3">
                  <a:lumMod val="50000"/>
                </a:schemeClr>
              </a:solidFill>
            </a:endParaRPr>
          </a:p>
        </p:txBody>
      </p:sp>
      <p:sp>
        <p:nvSpPr>
          <p:cNvPr id="3" name="Content Placeholder 2"/>
          <p:cNvSpPr>
            <a:spLocks noGrp="1"/>
          </p:cNvSpPr>
          <p:nvPr>
            <p:ph idx="1"/>
          </p:nvPr>
        </p:nvSpPr>
        <p:spPr>
          <a:xfrm>
            <a:off x="457200" y="1676400"/>
            <a:ext cx="8229600" cy="4525963"/>
          </a:xfrm>
        </p:spPr>
        <p:txBody>
          <a:bodyPr>
            <a:normAutofit/>
          </a:bodyPr>
          <a:lstStyle/>
          <a:p>
            <a:pPr marL="0" indent="0" algn="ctr">
              <a:buNone/>
            </a:pPr>
            <a:endParaRPr lang="en-JM" dirty="0" smtClean="0">
              <a:solidFill>
                <a:schemeClr val="accent3">
                  <a:lumMod val="75000"/>
                </a:schemeClr>
              </a:solidFill>
            </a:endParaRPr>
          </a:p>
          <a:p>
            <a:pPr marL="0" indent="0" algn="ctr">
              <a:buNone/>
            </a:pPr>
            <a:r>
              <a:rPr lang="en-JM" sz="2800" dirty="0" smtClean="0">
                <a:solidFill>
                  <a:schemeClr val="accent3">
                    <a:lumMod val="75000"/>
                  </a:schemeClr>
                </a:solidFill>
              </a:rPr>
              <a:t>Rules Based Approach of Supervision</a:t>
            </a:r>
          </a:p>
          <a:p>
            <a:pPr marL="0" indent="0" algn="ctr">
              <a:buNone/>
            </a:pPr>
            <a:r>
              <a:rPr lang="en-JM" sz="2800" dirty="0" smtClean="0">
                <a:solidFill>
                  <a:schemeClr val="accent3">
                    <a:lumMod val="75000"/>
                  </a:schemeClr>
                </a:solidFill>
              </a:rPr>
              <a:t>VS</a:t>
            </a:r>
          </a:p>
          <a:p>
            <a:pPr marL="0" indent="0" algn="ctr">
              <a:buNone/>
            </a:pPr>
            <a:r>
              <a:rPr lang="en-JM" sz="2800" dirty="0" smtClean="0">
                <a:solidFill>
                  <a:schemeClr val="accent3">
                    <a:lumMod val="75000"/>
                  </a:schemeClr>
                </a:solidFill>
              </a:rPr>
              <a:t>Risk Based Approach of Supervision </a:t>
            </a:r>
          </a:p>
          <a:p>
            <a:pPr marL="0" indent="0" algn="ctr">
              <a:buNone/>
            </a:pPr>
            <a:endParaRPr lang="en-JM" sz="2800" dirty="0">
              <a:solidFill>
                <a:schemeClr val="accent3">
                  <a:lumMod val="75000"/>
                </a:schemeClr>
              </a:solidFill>
            </a:endParaRPr>
          </a:p>
        </p:txBody>
      </p:sp>
    </p:spTree>
    <p:extLst>
      <p:ext uri="{BB962C8B-B14F-4D97-AF65-F5344CB8AC3E}">
        <p14:creationId xmlns:p14="http://schemas.microsoft.com/office/powerpoint/2010/main" val="40205008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228600"/>
            <a:ext cx="8763000" cy="1143000"/>
          </a:xfrm>
        </p:spPr>
        <p:txBody>
          <a:bodyPr>
            <a:noAutofit/>
          </a:bodyPr>
          <a:lstStyle/>
          <a:p>
            <a:r>
              <a:rPr lang="en-JM" sz="4000" u="sng" dirty="0">
                <a:solidFill>
                  <a:schemeClr val="accent3">
                    <a:lumMod val="50000"/>
                  </a:schemeClr>
                </a:solidFill>
              </a:rPr>
              <a:t>Benefits of AML Audit &amp; Compliance</a:t>
            </a:r>
            <a:endParaRPr lang="en-US" sz="4000" u="sng" dirty="0">
              <a:solidFill>
                <a:schemeClr val="accent3">
                  <a:lumMod val="50000"/>
                </a:schemeClr>
              </a:solidFill>
            </a:endParaRPr>
          </a:p>
        </p:txBody>
      </p:sp>
      <p:sp>
        <p:nvSpPr>
          <p:cNvPr id="3" name="Content Placeholder 2"/>
          <p:cNvSpPr>
            <a:spLocks noGrp="1"/>
          </p:cNvSpPr>
          <p:nvPr>
            <p:ph idx="1"/>
          </p:nvPr>
        </p:nvSpPr>
        <p:spPr>
          <a:xfrm>
            <a:off x="457200" y="1676400"/>
            <a:ext cx="8229600" cy="4525963"/>
          </a:xfrm>
        </p:spPr>
        <p:txBody>
          <a:bodyPr/>
          <a:lstStyle/>
          <a:p>
            <a:pPr marL="0" indent="0">
              <a:buNone/>
            </a:pPr>
            <a:r>
              <a:rPr lang="en-JM" dirty="0" smtClean="0">
                <a:solidFill>
                  <a:schemeClr val="accent3">
                    <a:lumMod val="75000"/>
                  </a:schemeClr>
                </a:solidFill>
              </a:rPr>
              <a:t>The </a:t>
            </a:r>
            <a:r>
              <a:rPr lang="en-JM" dirty="0">
                <a:solidFill>
                  <a:schemeClr val="accent3">
                    <a:lumMod val="75000"/>
                  </a:schemeClr>
                </a:solidFill>
              </a:rPr>
              <a:t>AML audit process is a way to strengthen or improve a firm's AML program. It should be regarded not as a regulatory burden imposed by the government but as one of </a:t>
            </a:r>
            <a:r>
              <a:rPr lang="en-JM" dirty="0" smtClean="0">
                <a:solidFill>
                  <a:schemeClr val="accent3">
                    <a:lumMod val="75000"/>
                  </a:schemeClr>
                </a:solidFill>
              </a:rPr>
              <a:t>four </a:t>
            </a:r>
            <a:r>
              <a:rPr lang="en-JM" dirty="0">
                <a:solidFill>
                  <a:schemeClr val="accent3">
                    <a:lumMod val="75000"/>
                  </a:schemeClr>
                </a:solidFill>
              </a:rPr>
              <a:t>pillars </a:t>
            </a:r>
            <a:r>
              <a:rPr lang="en-JM" dirty="0" smtClean="0">
                <a:solidFill>
                  <a:schemeClr val="accent3">
                    <a:lumMod val="75000"/>
                  </a:schemeClr>
                </a:solidFill>
              </a:rPr>
              <a:t>of </a:t>
            </a:r>
            <a:r>
              <a:rPr lang="en-JM" dirty="0">
                <a:solidFill>
                  <a:schemeClr val="accent3">
                    <a:lumMod val="75000"/>
                  </a:schemeClr>
                </a:solidFill>
              </a:rPr>
              <a:t>an effective anti-money laundering program.</a:t>
            </a:r>
          </a:p>
        </p:txBody>
      </p:sp>
    </p:spTree>
    <p:extLst>
      <p:ext uri="{BB962C8B-B14F-4D97-AF65-F5344CB8AC3E}">
        <p14:creationId xmlns:p14="http://schemas.microsoft.com/office/powerpoint/2010/main" val="35884082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763000" cy="1143000"/>
          </a:xfrm>
        </p:spPr>
        <p:txBody>
          <a:bodyPr>
            <a:noAutofit/>
          </a:bodyPr>
          <a:lstStyle/>
          <a:p>
            <a:r>
              <a:rPr lang="en-US" sz="4000" u="sng" dirty="0" smtClean="0">
                <a:solidFill>
                  <a:schemeClr val="accent3">
                    <a:lumMod val="50000"/>
                  </a:schemeClr>
                </a:solidFill>
              </a:rPr>
              <a:t>Benefits of AML Audit &amp; Compliance</a:t>
            </a:r>
            <a:endParaRPr lang="en-US" sz="4000" u="sng" dirty="0">
              <a:solidFill>
                <a:schemeClr val="accent3">
                  <a:lumMod val="50000"/>
                </a:schemeClr>
              </a:solidFill>
            </a:endParaRPr>
          </a:p>
        </p:txBody>
      </p:sp>
      <p:sp>
        <p:nvSpPr>
          <p:cNvPr id="3" name="Content Placeholder 2"/>
          <p:cNvSpPr>
            <a:spLocks noGrp="1"/>
          </p:cNvSpPr>
          <p:nvPr>
            <p:ph idx="1"/>
          </p:nvPr>
        </p:nvSpPr>
        <p:spPr>
          <a:xfrm>
            <a:off x="457200" y="1676400"/>
            <a:ext cx="8229600" cy="4525963"/>
          </a:xfrm>
        </p:spPr>
        <p:txBody>
          <a:bodyPr>
            <a:normAutofit/>
          </a:bodyPr>
          <a:lstStyle/>
          <a:p>
            <a:pPr algn="just">
              <a:buFont typeface="Wingdings" panose="05000000000000000000" pitchFamily="2" charset="2"/>
              <a:buChar char="ü"/>
            </a:pPr>
            <a:r>
              <a:rPr lang="en-JM" dirty="0" smtClean="0">
                <a:solidFill>
                  <a:schemeClr val="accent3">
                    <a:lumMod val="75000"/>
                  </a:schemeClr>
                </a:solidFill>
              </a:rPr>
              <a:t>Meeting International </a:t>
            </a:r>
            <a:r>
              <a:rPr lang="en-JM" dirty="0">
                <a:solidFill>
                  <a:schemeClr val="accent3">
                    <a:lumMod val="75000"/>
                  </a:schemeClr>
                </a:solidFill>
              </a:rPr>
              <a:t>standards, or </a:t>
            </a:r>
            <a:endParaRPr lang="en-JM" dirty="0" smtClean="0">
              <a:solidFill>
                <a:schemeClr val="accent3">
                  <a:lumMod val="75000"/>
                </a:schemeClr>
              </a:solidFill>
            </a:endParaRPr>
          </a:p>
          <a:p>
            <a:pPr algn="just">
              <a:buFont typeface="Wingdings" panose="05000000000000000000" pitchFamily="2" charset="2"/>
              <a:buChar char="ü"/>
            </a:pPr>
            <a:r>
              <a:rPr lang="en-JM" dirty="0" smtClean="0">
                <a:solidFill>
                  <a:schemeClr val="accent3">
                    <a:lumMod val="75000"/>
                  </a:schemeClr>
                </a:solidFill>
              </a:rPr>
              <a:t>Strong Enforcement AML Regime</a:t>
            </a:r>
          </a:p>
          <a:p>
            <a:pPr algn="just">
              <a:buFont typeface="Wingdings" panose="05000000000000000000" pitchFamily="2" charset="2"/>
              <a:buChar char="ü"/>
            </a:pPr>
            <a:r>
              <a:rPr lang="en-JM" dirty="0" smtClean="0">
                <a:solidFill>
                  <a:schemeClr val="accent3">
                    <a:lumMod val="75000"/>
                  </a:schemeClr>
                </a:solidFill>
              </a:rPr>
              <a:t>Foreign </a:t>
            </a:r>
            <a:r>
              <a:rPr lang="en-JM" dirty="0">
                <a:solidFill>
                  <a:schemeClr val="accent3">
                    <a:lumMod val="75000"/>
                  </a:schemeClr>
                </a:solidFill>
              </a:rPr>
              <a:t>institutions are </a:t>
            </a:r>
            <a:r>
              <a:rPr lang="en-JM" dirty="0" smtClean="0">
                <a:solidFill>
                  <a:schemeClr val="accent3">
                    <a:lumMod val="75000"/>
                  </a:schemeClr>
                </a:solidFill>
              </a:rPr>
              <a:t>less </a:t>
            </a:r>
            <a:r>
              <a:rPr lang="en-JM" dirty="0">
                <a:solidFill>
                  <a:schemeClr val="accent3">
                    <a:lumMod val="75000"/>
                  </a:schemeClr>
                </a:solidFill>
              </a:rPr>
              <a:t>likely to subject transactions </a:t>
            </a:r>
            <a:r>
              <a:rPr lang="en-JM" dirty="0" smtClean="0">
                <a:solidFill>
                  <a:schemeClr val="accent3">
                    <a:lumMod val="75000"/>
                  </a:schemeClr>
                </a:solidFill>
              </a:rPr>
              <a:t>with such </a:t>
            </a:r>
            <a:r>
              <a:rPr lang="en-JM" dirty="0">
                <a:solidFill>
                  <a:schemeClr val="accent3">
                    <a:lumMod val="75000"/>
                  </a:schemeClr>
                </a:solidFill>
              </a:rPr>
              <a:t>countries to added scrutiny, </a:t>
            </a:r>
            <a:endParaRPr lang="en-JM" dirty="0" smtClean="0">
              <a:solidFill>
                <a:schemeClr val="accent3">
                  <a:lumMod val="75000"/>
                </a:schemeClr>
              </a:solidFill>
            </a:endParaRPr>
          </a:p>
          <a:p>
            <a:pPr algn="just">
              <a:buFont typeface="Wingdings" panose="05000000000000000000" pitchFamily="2" charset="2"/>
              <a:buChar char="ü"/>
            </a:pPr>
            <a:r>
              <a:rPr lang="en-JM" dirty="0" smtClean="0">
                <a:solidFill>
                  <a:schemeClr val="accent3">
                    <a:lumMod val="75000"/>
                  </a:schemeClr>
                </a:solidFill>
              </a:rPr>
              <a:t>Continued relationships </a:t>
            </a:r>
            <a:r>
              <a:rPr lang="en-JM" dirty="0">
                <a:solidFill>
                  <a:schemeClr val="accent3">
                    <a:lumMod val="75000"/>
                  </a:schemeClr>
                </a:solidFill>
              </a:rPr>
              <a:t>with business partners from those </a:t>
            </a:r>
            <a:r>
              <a:rPr lang="en-JM" dirty="0" smtClean="0">
                <a:solidFill>
                  <a:schemeClr val="accent3">
                    <a:lumMod val="75000"/>
                  </a:schemeClr>
                </a:solidFill>
              </a:rPr>
              <a:t>countries</a:t>
            </a:r>
            <a:endParaRPr lang="en-JM" dirty="0">
              <a:solidFill>
                <a:schemeClr val="accent3">
                  <a:lumMod val="75000"/>
                </a:schemeClr>
              </a:solidFill>
            </a:endParaRPr>
          </a:p>
        </p:txBody>
      </p:sp>
    </p:spTree>
    <p:extLst>
      <p:ext uri="{BB962C8B-B14F-4D97-AF65-F5344CB8AC3E}">
        <p14:creationId xmlns:p14="http://schemas.microsoft.com/office/powerpoint/2010/main" val="22104077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62200"/>
            <a:ext cx="7543800" cy="1600200"/>
          </a:xfrm>
        </p:spPr>
        <p:txBody>
          <a:bodyPr>
            <a:noAutofit/>
          </a:bodyPr>
          <a:lstStyle/>
          <a:p>
            <a:pPr marL="0" indent="0" algn="ctr">
              <a:buNone/>
            </a:pPr>
            <a:r>
              <a:rPr lang="en-JM" sz="4400" dirty="0" smtClean="0">
                <a:solidFill>
                  <a:schemeClr val="accent3">
                    <a:lumMod val="75000"/>
                  </a:schemeClr>
                </a:solidFill>
              </a:rPr>
              <a:t>THANK YOU FOR YOUR </a:t>
            </a:r>
          </a:p>
          <a:p>
            <a:pPr marL="0" indent="0" algn="ctr">
              <a:buNone/>
            </a:pPr>
            <a:r>
              <a:rPr lang="en-JM" sz="4400" dirty="0" smtClean="0">
                <a:solidFill>
                  <a:schemeClr val="accent3">
                    <a:lumMod val="75000"/>
                  </a:schemeClr>
                </a:solidFill>
              </a:rPr>
              <a:t>ATTENTION &amp; COOPERATION</a:t>
            </a:r>
            <a:endParaRPr lang="en-JM" sz="4400" dirty="0">
              <a:solidFill>
                <a:schemeClr val="accent3">
                  <a:lumMod val="75000"/>
                </a:schemeClr>
              </a:solidFill>
            </a:endParaRPr>
          </a:p>
        </p:txBody>
      </p:sp>
    </p:spTree>
    <p:extLst>
      <p:ext uri="{BB962C8B-B14F-4D97-AF65-F5344CB8AC3E}">
        <p14:creationId xmlns:p14="http://schemas.microsoft.com/office/powerpoint/2010/main" val="4055791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229600" cy="1143000"/>
          </a:xfrm>
        </p:spPr>
        <p:txBody>
          <a:bodyPr>
            <a:normAutofit/>
          </a:bodyPr>
          <a:lstStyle/>
          <a:p>
            <a:r>
              <a:rPr lang="en-US" sz="4000" u="sng" dirty="0" smtClean="0">
                <a:solidFill>
                  <a:schemeClr val="accent3">
                    <a:lumMod val="50000"/>
                  </a:schemeClr>
                </a:solidFill>
              </a:rPr>
              <a:t>The Regulated Sector</a:t>
            </a:r>
            <a:endParaRPr lang="en-US" sz="4000" u="sng" dirty="0">
              <a:solidFill>
                <a:schemeClr val="accent3">
                  <a:lumMod val="50000"/>
                </a:schemeClr>
              </a:solidFill>
            </a:endParaRPr>
          </a:p>
        </p:txBody>
      </p:sp>
      <p:sp>
        <p:nvSpPr>
          <p:cNvPr id="3" name="Content Placeholder 2"/>
          <p:cNvSpPr>
            <a:spLocks noGrp="1"/>
          </p:cNvSpPr>
          <p:nvPr>
            <p:ph idx="1"/>
          </p:nvPr>
        </p:nvSpPr>
        <p:spPr>
          <a:xfrm>
            <a:off x="457200" y="1828800"/>
            <a:ext cx="8229600" cy="4525963"/>
          </a:xfrm>
        </p:spPr>
        <p:txBody>
          <a:bodyPr/>
          <a:lstStyle/>
          <a:p>
            <a:pPr marL="0" indent="0">
              <a:buNone/>
            </a:pPr>
            <a:r>
              <a:rPr lang="en-JM" dirty="0">
                <a:solidFill>
                  <a:schemeClr val="accent3">
                    <a:lumMod val="75000"/>
                  </a:schemeClr>
                </a:solidFill>
              </a:rPr>
              <a:t>The Regulated Sector plays a vital role in minimizing Money Laundering risks and is charged with several key responsibilities as prescribed under the various pieces of legislation. These include the submission of</a:t>
            </a:r>
            <a:r>
              <a:rPr lang="en-JM" dirty="0" smtClean="0">
                <a:solidFill>
                  <a:schemeClr val="accent3">
                    <a:lumMod val="75000"/>
                  </a:schemeClr>
                </a:solidFill>
              </a:rPr>
              <a:t>:</a:t>
            </a:r>
          </a:p>
          <a:p>
            <a:r>
              <a:rPr lang="en-JM" dirty="0" smtClean="0">
                <a:solidFill>
                  <a:schemeClr val="accent3">
                    <a:lumMod val="75000"/>
                  </a:schemeClr>
                </a:solidFill>
              </a:rPr>
              <a:t>(</a:t>
            </a:r>
            <a:r>
              <a:rPr lang="en-JM" dirty="0">
                <a:solidFill>
                  <a:schemeClr val="accent3">
                    <a:lumMod val="75000"/>
                  </a:schemeClr>
                </a:solidFill>
              </a:rPr>
              <a:t>Cash) Threshold Transaction Reports (TTR’s</a:t>
            </a:r>
            <a:r>
              <a:rPr lang="en-JM" dirty="0" smtClean="0">
                <a:solidFill>
                  <a:schemeClr val="accent3">
                    <a:lumMod val="75000"/>
                  </a:schemeClr>
                </a:solidFill>
              </a:rPr>
              <a:t>) - FI’s</a:t>
            </a:r>
            <a:endParaRPr lang="en-JM" dirty="0">
              <a:solidFill>
                <a:schemeClr val="accent3">
                  <a:lumMod val="75000"/>
                </a:schemeClr>
              </a:solidFill>
            </a:endParaRPr>
          </a:p>
          <a:p>
            <a:r>
              <a:rPr lang="en-JM" dirty="0">
                <a:solidFill>
                  <a:schemeClr val="accent2">
                    <a:lumMod val="75000"/>
                  </a:schemeClr>
                </a:solidFill>
              </a:rPr>
              <a:t>Suspicious Transaction Reports (STR’s</a:t>
            </a:r>
            <a:r>
              <a:rPr lang="en-JM" dirty="0" smtClean="0">
                <a:solidFill>
                  <a:schemeClr val="accent2">
                    <a:lumMod val="75000"/>
                  </a:schemeClr>
                </a:solidFill>
              </a:rPr>
              <a:t>) – FI’s &amp; DNFI’s</a:t>
            </a:r>
            <a:endParaRPr lang="en-JM" dirty="0">
              <a:solidFill>
                <a:schemeClr val="accent2">
                  <a:lumMod val="75000"/>
                </a:schemeClr>
              </a:solidFill>
            </a:endParaRPr>
          </a:p>
          <a:p>
            <a:r>
              <a:rPr lang="en-JM" dirty="0">
                <a:solidFill>
                  <a:schemeClr val="accent3">
                    <a:lumMod val="75000"/>
                  </a:schemeClr>
                </a:solidFill>
              </a:rPr>
              <a:t>Listed Entities Reports (</a:t>
            </a:r>
            <a:r>
              <a:rPr lang="en-JM" dirty="0" smtClean="0">
                <a:solidFill>
                  <a:schemeClr val="accent3">
                    <a:lumMod val="75000"/>
                  </a:schemeClr>
                </a:solidFill>
              </a:rPr>
              <a:t>TPA) - FI’s</a:t>
            </a:r>
            <a:endParaRPr lang="en-JM" dirty="0">
              <a:solidFill>
                <a:schemeClr val="accent3">
                  <a:lumMod val="75000"/>
                </a:schemeClr>
              </a:solidFill>
            </a:endParaRPr>
          </a:p>
          <a:p>
            <a:r>
              <a:rPr lang="en-JM" dirty="0">
                <a:solidFill>
                  <a:schemeClr val="accent3">
                    <a:lumMod val="75000"/>
                  </a:schemeClr>
                </a:solidFill>
              </a:rPr>
              <a:t>Suspicious Transaction Reports (TPA</a:t>
            </a:r>
            <a:r>
              <a:rPr lang="en-JM" dirty="0" smtClean="0">
                <a:solidFill>
                  <a:schemeClr val="accent3">
                    <a:lumMod val="75000"/>
                  </a:schemeClr>
                </a:solidFill>
              </a:rPr>
              <a:t>) - FI’s</a:t>
            </a:r>
            <a:endParaRPr lang="en-JM" dirty="0">
              <a:solidFill>
                <a:schemeClr val="accent3">
                  <a:lumMod val="75000"/>
                </a:schemeClr>
              </a:solidFill>
            </a:endParaRPr>
          </a:p>
          <a:p>
            <a:pPr marL="0" indent="0">
              <a:buNone/>
            </a:pPr>
            <a:endParaRPr lang="en-JM" dirty="0">
              <a:solidFill>
                <a:schemeClr val="accent3">
                  <a:lumMod val="75000"/>
                </a:schemeClr>
              </a:solidFill>
            </a:endParaRPr>
          </a:p>
          <a:p>
            <a:pPr marL="0" indent="0">
              <a:buNone/>
            </a:pPr>
            <a:endParaRPr lang="en-JM" dirty="0" smtClean="0">
              <a:solidFill>
                <a:schemeClr val="accent3">
                  <a:lumMod val="75000"/>
                </a:schemeClr>
              </a:solidFill>
            </a:endParaRPr>
          </a:p>
          <a:p>
            <a:endParaRPr lang="en-JM" dirty="0">
              <a:solidFill>
                <a:schemeClr val="accent3">
                  <a:lumMod val="75000"/>
                </a:schemeClr>
              </a:solidFill>
            </a:endParaRPr>
          </a:p>
        </p:txBody>
      </p:sp>
    </p:spTree>
    <p:extLst>
      <p:ext uri="{BB962C8B-B14F-4D97-AF65-F5344CB8AC3E}">
        <p14:creationId xmlns:p14="http://schemas.microsoft.com/office/powerpoint/2010/main" val="28519321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229600" cy="1143000"/>
          </a:xfrm>
        </p:spPr>
        <p:txBody>
          <a:bodyPr>
            <a:normAutofit/>
          </a:bodyPr>
          <a:lstStyle/>
          <a:p>
            <a:r>
              <a:rPr lang="en-US" sz="4000" u="sng" dirty="0" smtClean="0">
                <a:solidFill>
                  <a:schemeClr val="accent3">
                    <a:lumMod val="50000"/>
                  </a:schemeClr>
                </a:solidFill>
              </a:rPr>
              <a:t>The Regulated Sector</a:t>
            </a:r>
            <a:endParaRPr lang="en-US" sz="4000" u="sng" dirty="0">
              <a:solidFill>
                <a:schemeClr val="accent3">
                  <a:lumMod val="50000"/>
                </a:schemeClr>
              </a:solidFill>
            </a:endParaRPr>
          </a:p>
        </p:txBody>
      </p:sp>
      <p:sp>
        <p:nvSpPr>
          <p:cNvPr id="3" name="Content Placeholder 2"/>
          <p:cNvSpPr>
            <a:spLocks noGrp="1"/>
          </p:cNvSpPr>
          <p:nvPr>
            <p:ph idx="1"/>
          </p:nvPr>
        </p:nvSpPr>
        <p:spPr>
          <a:xfrm>
            <a:off x="457200" y="1828800"/>
            <a:ext cx="8229600" cy="4525963"/>
          </a:xfrm>
        </p:spPr>
        <p:txBody>
          <a:bodyPr/>
          <a:lstStyle/>
          <a:p>
            <a:pPr marL="0" indent="0">
              <a:buNone/>
            </a:pPr>
            <a:r>
              <a:rPr lang="en-JM" dirty="0" smtClean="0">
                <a:solidFill>
                  <a:schemeClr val="accent3">
                    <a:lumMod val="75000"/>
                  </a:schemeClr>
                </a:solidFill>
              </a:rPr>
              <a:t>In addition to the reporting requirements of the Regulated Sector, </a:t>
            </a:r>
            <a:r>
              <a:rPr lang="en-JM" dirty="0">
                <a:solidFill>
                  <a:schemeClr val="accent3">
                    <a:lumMod val="75000"/>
                  </a:schemeClr>
                </a:solidFill>
              </a:rPr>
              <a:t>entities </a:t>
            </a:r>
            <a:r>
              <a:rPr lang="en-JM" dirty="0" smtClean="0">
                <a:solidFill>
                  <a:schemeClr val="accent3">
                    <a:lumMod val="75000"/>
                  </a:schemeClr>
                </a:solidFill>
              </a:rPr>
              <a:t>are </a:t>
            </a:r>
            <a:r>
              <a:rPr lang="en-JM" dirty="0">
                <a:solidFill>
                  <a:schemeClr val="accent3">
                    <a:lumMod val="75000"/>
                  </a:schemeClr>
                </a:solidFill>
              </a:rPr>
              <a:t>required to:</a:t>
            </a:r>
          </a:p>
          <a:p>
            <a:pPr marL="457200" indent="-457200">
              <a:buFont typeface="+mj-lt"/>
              <a:buAutoNum type="arabicPeriod"/>
            </a:pPr>
            <a:r>
              <a:rPr lang="en-JM" dirty="0">
                <a:solidFill>
                  <a:schemeClr val="accent3">
                    <a:lumMod val="75000"/>
                  </a:schemeClr>
                </a:solidFill>
              </a:rPr>
              <a:t>Designate a Nominated Officer</a:t>
            </a:r>
          </a:p>
          <a:p>
            <a:pPr marL="457200" indent="-457200">
              <a:buFont typeface="+mj-lt"/>
              <a:buAutoNum type="arabicPeriod"/>
            </a:pPr>
            <a:r>
              <a:rPr lang="en-JM" dirty="0">
                <a:solidFill>
                  <a:schemeClr val="accent3">
                    <a:lumMod val="75000"/>
                  </a:schemeClr>
                </a:solidFill>
              </a:rPr>
              <a:t>Comply with all relevant Orders (Account Monitoring, </a:t>
            </a:r>
            <a:r>
              <a:rPr lang="en-JM" dirty="0" smtClean="0">
                <a:solidFill>
                  <a:schemeClr val="accent3">
                    <a:lumMod val="75000"/>
                  </a:schemeClr>
                </a:solidFill>
              </a:rPr>
              <a:t>Production &amp; Inspection, </a:t>
            </a:r>
            <a:r>
              <a:rPr lang="en-JM" dirty="0">
                <a:solidFill>
                  <a:schemeClr val="accent3">
                    <a:lumMod val="75000"/>
                  </a:schemeClr>
                </a:solidFill>
              </a:rPr>
              <a:t>Customer Information) </a:t>
            </a:r>
          </a:p>
          <a:p>
            <a:pPr marL="457200" indent="-457200">
              <a:buFont typeface="+mj-lt"/>
              <a:buAutoNum type="arabicPeriod"/>
            </a:pPr>
            <a:r>
              <a:rPr lang="en-JM" dirty="0">
                <a:solidFill>
                  <a:schemeClr val="accent3">
                    <a:lumMod val="75000"/>
                  </a:schemeClr>
                </a:solidFill>
              </a:rPr>
              <a:t>Provide appropriate training for all staff members (especially front-line)</a:t>
            </a:r>
          </a:p>
          <a:p>
            <a:pPr marL="0" indent="0">
              <a:buNone/>
            </a:pPr>
            <a:endParaRPr lang="en-JM" dirty="0" smtClean="0">
              <a:solidFill>
                <a:schemeClr val="accent3">
                  <a:lumMod val="75000"/>
                </a:schemeClr>
              </a:solidFill>
            </a:endParaRPr>
          </a:p>
          <a:p>
            <a:endParaRPr lang="en-JM" dirty="0">
              <a:solidFill>
                <a:schemeClr val="accent3">
                  <a:lumMod val="75000"/>
                </a:schemeClr>
              </a:solidFill>
            </a:endParaRPr>
          </a:p>
        </p:txBody>
      </p:sp>
    </p:spTree>
    <p:extLst>
      <p:ext uri="{BB962C8B-B14F-4D97-AF65-F5344CB8AC3E}">
        <p14:creationId xmlns:p14="http://schemas.microsoft.com/office/powerpoint/2010/main" val="1079933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11"/>
            <a:ext cx="8229600" cy="1143000"/>
          </a:xfrm>
        </p:spPr>
        <p:txBody>
          <a:bodyPr>
            <a:normAutofit/>
          </a:bodyPr>
          <a:lstStyle/>
          <a:p>
            <a:r>
              <a:rPr lang="en-US" sz="4000" u="sng" dirty="0" smtClean="0">
                <a:solidFill>
                  <a:schemeClr val="accent3">
                    <a:lumMod val="50000"/>
                  </a:schemeClr>
                </a:solidFill>
              </a:rPr>
              <a:t>The Regulated Sector</a:t>
            </a:r>
            <a:endParaRPr lang="en-US" sz="4000" u="sng" dirty="0">
              <a:solidFill>
                <a:schemeClr val="accent3">
                  <a:lumMod val="50000"/>
                </a:schemeClr>
              </a:solidFill>
            </a:endParaRPr>
          </a:p>
        </p:txBody>
      </p:sp>
      <p:sp>
        <p:nvSpPr>
          <p:cNvPr id="3" name="Content Placeholder 2"/>
          <p:cNvSpPr>
            <a:spLocks noGrp="1"/>
          </p:cNvSpPr>
          <p:nvPr>
            <p:ph idx="1"/>
          </p:nvPr>
        </p:nvSpPr>
        <p:spPr>
          <a:xfrm>
            <a:off x="457200" y="1447800"/>
            <a:ext cx="8229600" cy="4525963"/>
          </a:xfrm>
        </p:spPr>
        <p:txBody>
          <a:bodyPr/>
          <a:lstStyle/>
          <a:p>
            <a:pPr marL="0" indent="0">
              <a:buNone/>
            </a:pPr>
            <a:r>
              <a:rPr lang="en-JM" dirty="0">
                <a:solidFill>
                  <a:schemeClr val="accent3">
                    <a:lumMod val="75000"/>
                  </a:schemeClr>
                </a:solidFill>
              </a:rPr>
              <a:t>The regulated sector includes Financial </a:t>
            </a:r>
            <a:r>
              <a:rPr lang="en-JM" dirty="0" smtClean="0">
                <a:solidFill>
                  <a:schemeClr val="accent3">
                    <a:lumMod val="75000"/>
                  </a:schemeClr>
                </a:solidFill>
              </a:rPr>
              <a:t>Institutions (FI’s) </a:t>
            </a:r>
            <a:r>
              <a:rPr lang="en-JM" dirty="0">
                <a:solidFill>
                  <a:schemeClr val="accent3">
                    <a:lumMod val="75000"/>
                  </a:schemeClr>
                </a:solidFill>
              </a:rPr>
              <a:t>and Designated Non Financial </a:t>
            </a:r>
            <a:r>
              <a:rPr lang="en-JM" dirty="0" smtClean="0">
                <a:solidFill>
                  <a:schemeClr val="accent3">
                    <a:lumMod val="75000"/>
                  </a:schemeClr>
                </a:solidFill>
              </a:rPr>
              <a:t>Institutions (DNFI’s).</a:t>
            </a:r>
            <a:endParaRPr lang="en-JM" dirty="0">
              <a:solidFill>
                <a:schemeClr val="accent3">
                  <a:lumMod val="75000"/>
                </a:schemeClr>
              </a:solidFill>
            </a:endParaRPr>
          </a:p>
          <a:p>
            <a:pPr marL="0" indent="0">
              <a:buNone/>
            </a:pPr>
            <a:endParaRPr lang="en-JM" sz="2000" dirty="0">
              <a:solidFill>
                <a:schemeClr val="accent3">
                  <a:lumMod val="75000"/>
                </a:schemeClr>
              </a:solidFill>
            </a:endParaRPr>
          </a:p>
          <a:p>
            <a:pPr marL="0" indent="0">
              <a:buNone/>
            </a:pPr>
            <a:r>
              <a:rPr lang="en-JM" dirty="0">
                <a:solidFill>
                  <a:schemeClr val="accent3">
                    <a:lumMod val="75000"/>
                  </a:schemeClr>
                </a:solidFill>
              </a:rPr>
              <a:t>Designated Non-Financial Institutions include:</a:t>
            </a:r>
          </a:p>
          <a:p>
            <a:pPr>
              <a:buFont typeface="Courier New" panose="02070309020205020404" pitchFamily="49" charset="0"/>
              <a:buChar char="o"/>
            </a:pPr>
            <a:r>
              <a:rPr lang="en-JM" dirty="0">
                <a:solidFill>
                  <a:schemeClr val="accent3">
                    <a:lumMod val="75000"/>
                  </a:schemeClr>
                </a:solidFill>
              </a:rPr>
              <a:t>Real Estate Dealers</a:t>
            </a:r>
          </a:p>
          <a:p>
            <a:pPr>
              <a:buFont typeface="Courier New" panose="02070309020205020404" pitchFamily="49" charset="0"/>
              <a:buChar char="o"/>
            </a:pPr>
            <a:r>
              <a:rPr lang="en-JM" dirty="0" smtClean="0">
                <a:solidFill>
                  <a:schemeClr val="accent3">
                    <a:lumMod val="75000"/>
                  </a:schemeClr>
                </a:solidFill>
              </a:rPr>
              <a:t>Public Accountants</a:t>
            </a:r>
            <a:endParaRPr lang="en-JM" dirty="0">
              <a:solidFill>
                <a:schemeClr val="accent3">
                  <a:lumMod val="75000"/>
                </a:schemeClr>
              </a:solidFill>
            </a:endParaRPr>
          </a:p>
          <a:p>
            <a:pPr>
              <a:buFont typeface="Courier New" panose="02070309020205020404" pitchFamily="49" charset="0"/>
              <a:buChar char="o"/>
            </a:pPr>
            <a:r>
              <a:rPr lang="en-JM" dirty="0" smtClean="0">
                <a:solidFill>
                  <a:schemeClr val="accent3">
                    <a:lumMod val="75000"/>
                  </a:schemeClr>
                </a:solidFill>
              </a:rPr>
              <a:t>Attorneys-at-law</a:t>
            </a:r>
          </a:p>
          <a:p>
            <a:pPr>
              <a:buFont typeface="Courier New" panose="02070309020205020404" pitchFamily="49" charset="0"/>
              <a:buChar char="o"/>
            </a:pPr>
            <a:r>
              <a:rPr lang="en-JM" dirty="0" smtClean="0">
                <a:solidFill>
                  <a:schemeClr val="accent3">
                    <a:lumMod val="75000"/>
                  </a:schemeClr>
                </a:solidFill>
              </a:rPr>
              <a:t>Gaming Machine Operators</a:t>
            </a:r>
            <a:endParaRPr lang="en-JM" dirty="0">
              <a:solidFill>
                <a:schemeClr val="accent3">
                  <a:lumMod val="75000"/>
                </a:schemeClr>
              </a:solidFill>
            </a:endParaRPr>
          </a:p>
          <a:p>
            <a:pPr marL="0" indent="0">
              <a:buNone/>
            </a:pPr>
            <a:endParaRPr lang="en-JM" dirty="0" smtClean="0">
              <a:solidFill>
                <a:schemeClr val="accent3">
                  <a:lumMod val="75000"/>
                </a:schemeClr>
              </a:solidFill>
            </a:endParaRPr>
          </a:p>
          <a:p>
            <a:endParaRPr lang="en-JM" dirty="0">
              <a:solidFill>
                <a:schemeClr val="accent3">
                  <a:lumMod val="75000"/>
                </a:schemeClr>
              </a:solidFill>
            </a:endParaRPr>
          </a:p>
        </p:txBody>
      </p:sp>
    </p:spTree>
    <p:extLst>
      <p:ext uri="{BB962C8B-B14F-4D97-AF65-F5344CB8AC3E}">
        <p14:creationId xmlns:p14="http://schemas.microsoft.com/office/powerpoint/2010/main" val="3268604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228600"/>
            <a:ext cx="8915400" cy="1463842"/>
          </a:xfrm>
        </p:spPr>
        <p:txBody>
          <a:bodyPr>
            <a:normAutofit/>
          </a:bodyPr>
          <a:lstStyle/>
          <a:p>
            <a:r>
              <a:rPr lang="en-US" sz="4000" u="sng" dirty="0" smtClean="0">
                <a:solidFill>
                  <a:schemeClr val="accent3">
                    <a:lumMod val="50000"/>
                  </a:schemeClr>
                </a:solidFill>
              </a:rPr>
              <a:t>Reasons for Adhering to </a:t>
            </a:r>
            <a:br>
              <a:rPr lang="en-US" sz="4000" u="sng" dirty="0" smtClean="0">
                <a:solidFill>
                  <a:schemeClr val="accent3">
                    <a:lumMod val="50000"/>
                  </a:schemeClr>
                </a:solidFill>
              </a:rPr>
            </a:br>
            <a:r>
              <a:rPr lang="en-US" sz="4000" u="sng" dirty="0" smtClean="0">
                <a:solidFill>
                  <a:schemeClr val="accent3">
                    <a:lumMod val="50000"/>
                  </a:schemeClr>
                </a:solidFill>
              </a:rPr>
              <a:t>AML Standards/Audits</a:t>
            </a:r>
            <a:endParaRPr lang="en-US" sz="4000" u="sng" dirty="0">
              <a:solidFill>
                <a:schemeClr val="accent3">
                  <a:lumMod val="50000"/>
                </a:schemeClr>
              </a:solidFill>
            </a:endParaRPr>
          </a:p>
        </p:txBody>
      </p:sp>
      <p:sp>
        <p:nvSpPr>
          <p:cNvPr id="3" name="Content Placeholder 2"/>
          <p:cNvSpPr>
            <a:spLocks noGrp="1"/>
          </p:cNvSpPr>
          <p:nvPr>
            <p:ph idx="1"/>
          </p:nvPr>
        </p:nvSpPr>
        <p:spPr>
          <a:xfrm>
            <a:off x="457200" y="1676400"/>
            <a:ext cx="8229600" cy="4525963"/>
          </a:xfrm>
        </p:spPr>
        <p:txBody>
          <a:bodyPr/>
          <a:lstStyle/>
          <a:p>
            <a:r>
              <a:rPr lang="en-JM" dirty="0" smtClean="0">
                <a:solidFill>
                  <a:schemeClr val="accent3">
                    <a:lumMod val="75000"/>
                  </a:schemeClr>
                </a:solidFill>
              </a:rPr>
              <a:t>Legislative – The Proceeds of Crime (Designated Non-Financial Institution) (Gaming Machine Operators, Real Estate Dealers, Attorneys-at-law, Casino Operators &amp; Public Accountants) Order, 2013 </a:t>
            </a:r>
          </a:p>
          <a:p>
            <a:r>
              <a:rPr lang="en-JM" dirty="0" smtClean="0">
                <a:solidFill>
                  <a:schemeClr val="accent3">
                    <a:lumMod val="75000"/>
                  </a:schemeClr>
                </a:solidFill>
              </a:rPr>
              <a:t>International Enforcement – Financial Action Task Force (FATF) Recommendations </a:t>
            </a:r>
          </a:p>
          <a:p>
            <a:r>
              <a:rPr lang="en-JM" dirty="0" smtClean="0">
                <a:solidFill>
                  <a:schemeClr val="accent3">
                    <a:lumMod val="75000"/>
                  </a:schemeClr>
                </a:solidFill>
              </a:rPr>
              <a:t>Risk Reduction</a:t>
            </a:r>
            <a:endParaRPr lang="en-JM" dirty="0">
              <a:solidFill>
                <a:schemeClr val="accent3">
                  <a:lumMod val="75000"/>
                </a:schemeClr>
              </a:solidFill>
            </a:endParaRPr>
          </a:p>
        </p:txBody>
      </p:sp>
    </p:spTree>
    <p:extLst>
      <p:ext uri="{BB962C8B-B14F-4D97-AF65-F5344CB8AC3E}">
        <p14:creationId xmlns:p14="http://schemas.microsoft.com/office/powerpoint/2010/main" val="16317183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US" sz="4000" u="sng" dirty="0" smtClean="0">
                <a:solidFill>
                  <a:schemeClr val="accent3">
                    <a:lumMod val="50000"/>
                  </a:schemeClr>
                </a:solidFill>
              </a:rPr>
              <a:t>Procedures for Conducting an AML Audit</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066800"/>
            <a:ext cx="8229600" cy="4525963"/>
          </a:xfrm>
        </p:spPr>
        <p:txBody>
          <a:bodyPr/>
          <a:lstStyle/>
          <a:p>
            <a:pPr marL="0" indent="0">
              <a:buNone/>
            </a:pPr>
            <a:r>
              <a:rPr lang="en-JM" dirty="0" smtClean="0">
                <a:solidFill>
                  <a:schemeClr val="accent3">
                    <a:lumMod val="75000"/>
                  </a:schemeClr>
                </a:solidFill>
              </a:rPr>
              <a:t>An </a:t>
            </a:r>
            <a:r>
              <a:rPr lang="en-JM" dirty="0">
                <a:solidFill>
                  <a:schemeClr val="accent3">
                    <a:lumMod val="75000"/>
                  </a:schemeClr>
                </a:solidFill>
              </a:rPr>
              <a:t>effective AML program </a:t>
            </a:r>
            <a:r>
              <a:rPr lang="en-JM" dirty="0" smtClean="0">
                <a:solidFill>
                  <a:schemeClr val="accent3">
                    <a:lumMod val="75000"/>
                  </a:schemeClr>
                </a:solidFill>
              </a:rPr>
              <a:t>should include:</a:t>
            </a:r>
            <a:endParaRPr lang="en-JM" dirty="0">
              <a:solidFill>
                <a:schemeClr val="accent3">
                  <a:lumMod val="75000"/>
                </a:schemeClr>
              </a:solidFill>
            </a:endParaRPr>
          </a:p>
          <a:p>
            <a:pPr marL="0" indent="0">
              <a:buNone/>
            </a:pPr>
            <a:endParaRPr lang="en-JM" dirty="0">
              <a:solidFill>
                <a:schemeClr val="accent3">
                  <a:lumMod val="75000"/>
                </a:schemeClr>
              </a:solidFill>
            </a:endParaRPr>
          </a:p>
          <a:p>
            <a:pPr marL="457200" indent="-457200">
              <a:buFont typeface="+mj-lt"/>
              <a:buAutoNum type="arabicPeriod"/>
            </a:pPr>
            <a:r>
              <a:rPr lang="en-JM" dirty="0">
                <a:solidFill>
                  <a:schemeClr val="accent3">
                    <a:lumMod val="75000"/>
                  </a:schemeClr>
                </a:solidFill>
              </a:rPr>
              <a:t>The development of internal policies, procedures and controls;</a:t>
            </a:r>
          </a:p>
          <a:p>
            <a:pPr marL="457200" indent="-457200">
              <a:buFont typeface="+mj-lt"/>
              <a:buAutoNum type="arabicPeriod"/>
            </a:pPr>
            <a:r>
              <a:rPr lang="en-JM" dirty="0">
                <a:solidFill>
                  <a:schemeClr val="accent3">
                    <a:lumMod val="75000"/>
                  </a:schemeClr>
                </a:solidFill>
              </a:rPr>
              <a:t>Designation of a </a:t>
            </a:r>
            <a:r>
              <a:rPr lang="en-JM" dirty="0" smtClean="0">
                <a:solidFill>
                  <a:schemeClr val="accent3">
                    <a:lumMod val="75000"/>
                  </a:schemeClr>
                </a:solidFill>
              </a:rPr>
              <a:t>Compliance Officer</a:t>
            </a:r>
            <a:r>
              <a:rPr lang="en-JM" dirty="0">
                <a:solidFill>
                  <a:schemeClr val="accent3">
                    <a:lumMod val="75000"/>
                  </a:schemeClr>
                </a:solidFill>
              </a:rPr>
              <a:t>;</a:t>
            </a:r>
          </a:p>
          <a:p>
            <a:pPr marL="457200" indent="-457200">
              <a:buFont typeface="+mj-lt"/>
              <a:buAutoNum type="arabicPeriod"/>
            </a:pPr>
            <a:r>
              <a:rPr lang="en-JM" dirty="0">
                <a:solidFill>
                  <a:schemeClr val="accent3">
                    <a:lumMod val="75000"/>
                  </a:schemeClr>
                </a:solidFill>
              </a:rPr>
              <a:t>An ongoing employee training program;</a:t>
            </a:r>
          </a:p>
          <a:p>
            <a:pPr marL="457200" indent="-457200">
              <a:buFont typeface="+mj-lt"/>
              <a:buAutoNum type="arabicPeriod"/>
            </a:pPr>
            <a:r>
              <a:rPr lang="en-JM" dirty="0">
                <a:solidFill>
                  <a:schemeClr val="accent3">
                    <a:lumMod val="75000"/>
                  </a:schemeClr>
                </a:solidFill>
              </a:rPr>
              <a:t>An independent audit </a:t>
            </a:r>
            <a:r>
              <a:rPr lang="en-JM" dirty="0" smtClean="0">
                <a:solidFill>
                  <a:schemeClr val="accent3">
                    <a:lumMod val="75000"/>
                  </a:schemeClr>
                </a:solidFill>
              </a:rPr>
              <a:t>function </a:t>
            </a:r>
            <a:r>
              <a:rPr lang="en-JM" dirty="0">
                <a:solidFill>
                  <a:schemeClr val="accent3">
                    <a:lumMod val="75000"/>
                  </a:schemeClr>
                </a:solidFill>
              </a:rPr>
              <a:t>to test programs</a:t>
            </a:r>
            <a:r>
              <a:rPr lang="en-JM" dirty="0" smtClean="0">
                <a:solidFill>
                  <a:schemeClr val="accent3">
                    <a:lumMod val="75000"/>
                  </a:schemeClr>
                </a:solidFill>
              </a:rPr>
              <a:t>.</a:t>
            </a:r>
          </a:p>
          <a:p>
            <a:pPr marL="0" indent="0">
              <a:buNone/>
            </a:pPr>
            <a:endParaRPr lang="en-JM" dirty="0">
              <a:solidFill>
                <a:schemeClr val="accent3">
                  <a:lumMod val="75000"/>
                </a:schemeClr>
              </a:solidFill>
            </a:endParaRPr>
          </a:p>
        </p:txBody>
      </p:sp>
    </p:spTree>
    <p:extLst>
      <p:ext uri="{BB962C8B-B14F-4D97-AF65-F5344CB8AC3E}">
        <p14:creationId xmlns:p14="http://schemas.microsoft.com/office/powerpoint/2010/main" val="2592452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US" sz="4000" u="sng" dirty="0" smtClean="0">
                <a:solidFill>
                  <a:schemeClr val="accent3">
                    <a:lumMod val="50000"/>
                  </a:schemeClr>
                </a:solidFill>
              </a:rPr>
              <a:t>Policies &amp; Procedures</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066800"/>
            <a:ext cx="8229600" cy="4525963"/>
          </a:xfrm>
        </p:spPr>
        <p:txBody>
          <a:bodyPr/>
          <a:lstStyle/>
          <a:p>
            <a:pPr marL="0" indent="0">
              <a:buNone/>
            </a:pPr>
            <a:r>
              <a:rPr lang="en-JM" dirty="0" smtClean="0">
                <a:solidFill>
                  <a:schemeClr val="accent3">
                    <a:lumMod val="75000"/>
                  </a:schemeClr>
                </a:solidFill>
              </a:rPr>
              <a:t>An effective AML Policy should address:</a:t>
            </a:r>
          </a:p>
          <a:p>
            <a:r>
              <a:rPr lang="en-JM" dirty="0" smtClean="0">
                <a:solidFill>
                  <a:schemeClr val="accent3">
                    <a:lumMod val="75000"/>
                  </a:schemeClr>
                </a:solidFill>
              </a:rPr>
              <a:t>Know Your Customer (KYC)</a:t>
            </a:r>
          </a:p>
          <a:p>
            <a:r>
              <a:rPr lang="en-JM" dirty="0" smtClean="0">
                <a:solidFill>
                  <a:schemeClr val="accent3">
                    <a:lumMod val="75000"/>
                  </a:schemeClr>
                </a:solidFill>
              </a:rPr>
              <a:t>Politically Exposed Persons (PEP’s)</a:t>
            </a:r>
          </a:p>
          <a:p>
            <a:r>
              <a:rPr lang="en-JM" dirty="0" smtClean="0">
                <a:solidFill>
                  <a:schemeClr val="accent3">
                    <a:lumMod val="75000"/>
                  </a:schemeClr>
                </a:solidFill>
              </a:rPr>
              <a:t>Record Keeping</a:t>
            </a:r>
          </a:p>
          <a:p>
            <a:r>
              <a:rPr lang="en-JM" dirty="0" smtClean="0">
                <a:solidFill>
                  <a:schemeClr val="accent3">
                    <a:lumMod val="75000"/>
                  </a:schemeClr>
                </a:solidFill>
              </a:rPr>
              <a:t>Appointment of a Nominated Officer</a:t>
            </a:r>
          </a:p>
          <a:p>
            <a:r>
              <a:rPr lang="en-JM" dirty="0" smtClean="0">
                <a:solidFill>
                  <a:schemeClr val="accent3">
                    <a:lumMod val="75000"/>
                  </a:schemeClr>
                </a:solidFill>
              </a:rPr>
              <a:t>Risk Profiling</a:t>
            </a:r>
          </a:p>
          <a:p>
            <a:r>
              <a:rPr lang="en-JM" dirty="0" smtClean="0">
                <a:solidFill>
                  <a:schemeClr val="accent3">
                    <a:lumMod val="75000"/>
                  </a:schemeClr>
                </a:solidFill>
              </a:rPr>
              <a:t>Internal Controls</a:t>
            </a:r>
          </a:p>
          <a:p>
            <a:r>
              <a:rPr lang="en-JM" dirty="0" smtClean="0">
                <a:solidFill>
                  <a:schemeClr val="accent3">
                    <a:lumMod val="75000"/>
                  </a:schemeClr>
                </a:solidFill>
              </a:rPr>
              <a:t>Know Your Employee &amp; </a:t>
            </a:r>
          </a:p>
          <a:p>
            <a:r>
              <a:rPr lang="en-JM" dirty="0" smtClean="0">
                <a:solidFill>
                  <a:schemeClr val="accent3">
                    <a:lumMod val="75000"/>
                  </a:schemeClr>
                </a:solidFill>
              </a:rPr>
              <a:t>Training </a:t>
            </a:r>
            <a:endParaRPr lang="en-JM" dirty="0">
              <a:solidFill>
                <a:schemeClr val="accent3">
                  <a:lumMod val="75000"/>
                </a:schemeClr>
              </a:solidFill>
            </a:endParaRPr>
          </a:p>
        </p:txBody>
      </p:sp>
    </p:spTree>
    <p:extLst>
      <p:ext uri="{BB962C8B-B14F-4D97-AF65-F5344CB8AC3E}">
        <p14:creationId xmlns:p14="http://schemas.microsoft.com/office/powerpoint/2010/main" val="15311567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Autofit/>
          </a:bodyPr>
          <a:lstStyle/>
          <a:p>
            <a:r>
              <a:rPr lang="en-US" sz="4000" u="sng" dirty="0" smtClean="0">
                <a:solidFill>
                  <a:schemeClr val="accent3">
                    <a:lumMod val="50000"/>
                  </a:schemeClr>
                </a:solidFill>
              </a:rPr>
              <a:t>KYC</a:t>
            </a:r>
            <a:endParaRPr lang="en-US" sz="4000" u="sng" dirty="0">
              <a:solidFill>
                <a:schemeClr val="accent3">
                  <a:lumMod val="50000"/>
                </a:schemeClr>
              </a:solidFill>
            </a:endParaRPr>
          </a:p>
        </p:txBody>
      </p:sp>
      <p:sp>
        <p:nvSpPr>
          <p:cNvPr id="3" name="Content Placeholder 2"/>
          <p:cNvSpPr>
            <a:spLocks noGrp="1"/>
          </p:cNvSpPr>
          <p:nvPr>
            <p:ph idx="1"/>
          </p:nvPr>
        </p:nvSpPr>
        <p:spPr>
          <a:xfrm>
            <a:off x="533400" y="1066800"/>
            <a:ext cx="8229600" cy="4525963"/>
          </a:xfrm>
        </p:spPr>
        <p:txBody>
          <a:bodyPr/>
          <a:lstStyle/>
          <a:p>
            <a:pPr marL="0" indent="0">
              <a:buNone/>
            </a:pPr>
            <a:r>
              <a:rPr lang="en-JM" dirty="0" smtClean="0">
                <a:solidFill>
                  <a:schemeClr val="accent3">
                    <a:lumMod val="75000"/>
                  </a:schemeClr>
                </a:solidFill>
              </a:rPr>
              <a:t>At </a:t>
            </a:r>
            <a:r>
              <a:rPr lang="en-JM" dirty="0">
                <a:solidFill>
                  <a:schemeClr val="accent3">
                    <a:lumMod val="75000"/>
                  </a:schemeClr>
                </a:solidFill>
              </a:rPr>
              <a:t>a minimum, KYC policies and procedures should address: - </a:t>
            </a:r>
            <a:endParaRPr lang="en-JM" dirty="0" smtClean="0">
              <a:solidFill>
                <a:schemeClr val="accent3">
                  <a:lumMod val="75000"/>
                </a:schemeClr>
              </a:solidFill>
            </a:endParaRPr>
          </a:p>
          <a:p>
            <a:pPr algn="just"/>
            <a:r>
              <a:rPr lang="en-JM" dirty="0">
                <a:solidFill>
                  <a:schemeClr val="accent3">
                    <a:lumMod val="75000"/>
                  </a:schemeClr>
                </a:solidFill>
              </a:rPr>
              <a:t>Processes that must be followed to ensure proper identification of customers and those that may be acting on their </a:t>
            </a:r>
            <a:r>
              <a:rPr lang="en-JM" dirty="0" smtClean="0">
                <a:solidFill>
                  <a:schemeClr val="accent3">
                    <a:lumMod val="75000"/>
                  </a:schemeClr>
                </a:solidFill>
              </a:rPr>
              <a:t>behalf</a:t>
            </a:r>
          </a:p>
          <a:p>
            <a:pPr marL="0" indent="0">
              <a:buNone/>
            </a:pPr>
            <a:endParaRPr lang="en-JM" dirty="0" smtClean="0">
              <a:solidFill>
                <a:schemeClr val="accent3">
                  <a:lumMod val="75000"/>
                </a:schemeClr>
              </a:solidFill>
            </a:endParaRPr>
          </a:p>
          <a:p>
            <a:pPr algn="just"/>
            <a:r>
              <a:rPr lang="en-JM" dirty="0">
                <a:solidFill>
                  <a:schemeClr val="accent3">
                    <a:lumMod val="75000"/>
                  </a:schemeClr>
                </a:solidFill>
              </a:rPr>
              <a:t>Processes for the identification and verification of the nature and purpose of a </a:t>
            </a:r>
            <a:r>
              <a:rPr lang="en-JM" dirty="0" smtClean="0">
                <a:solidFill>
                  <a:schemeClr val="accent3">
                    <a:lumMod val="75000"/>
                  </a:schemeClr>
                </a:solidFill>
              </a:rPr>
              <a:t>customer’s </a:t>
            </a:r>
            <a:r>
              <a:rPr lang="en-JM" dirty="0">
                <a:solidFill>
                  <a:schemeClr val="accent3">
                    <a:lumMod val="75000"/>
                  </a:schemeClr>
                </a:solidFill>
              </a:rPr>
              <a:t>business in order for the </a:t>
            </a:r>
            <a:r>
              <a:rPr lang="en-JM" dirty="0" smtClean="0">
                <a:solidFill>
                  <a:schemeClr val="accent3">
                    <a:lumMod val="75000"/>
                  </a:schemeClr>
                </a:solidFill>
              </a:rPr>
              <a:t>firm to </a:t>
            </a:r>
            <a:r>
              <a:rPr lang="en-JM" dirty="0">
                <a:solidFill>
                  <a:schemeClr val="accent3">
                    <a:lumMod val="75000"/>
                  </a:schemeClr>
                </a:solidFill>
              </a:rPr>
              <a:t>have a basis for </a:t>
            </a:r>
            <a:r>
              <a:rPr lang="en-JM" dirty="0" smtClean="0">
                <a:solidFill>
                  <a:schemeClr val="accent3">
                    <a:lumMod val="75000"/>
                  </a:schemeClr>
                </a:solidFill>
              </a:rPr>
              <a:t>determining </a:t>
            </a:r>
            <a:r>
              <a:rPr lang="en-JM" dirty="0">
                <a:solidFill>
                  <a:schemeClr val="accent3">
                    <a:lumMod val="75000"/>
                  </a:schemeClr>
                </a:solidFill>
              </a:rPr>
              <a:t>whether a transaction is unusual or suspicious</a:t>
            </a:r>
            <a:endParaRPr lang="en-JM" dirty="0" smtClean="0">
              <a:solidFill>
                <a:schemeClr val="accent3">
                  <a:lumMod val="75000"/>
                </a:schemeClr>
              </a:solidFill>
            </a:endParaRPr>
          </a:p>
        </p:txBody>
      </p:sp>
    </p:spTree>
    <p:extLst>
      <p:ext uri="{BB962C8B-B14F-4D97-AF65-F5344CB8AC3E}">
        <p14:creationId xmlns:p14="http://schemas.microsoft.com/office/powerpoint/2010/main" val="1651942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BsPlan_psn">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B852922-DE84-443C-ACF9-B65630A64AB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Business plan presentation (Burgundy Wave design)</Template>
  <TotalTime>1261</TotalTime>
  <Words>3437</Words>
  <Application>Microsoft Office PowerPoint</Application>
  <PresentationFormat>On-screen Show (4:3)</PresentationFormat>
  <Paragraphs>264</Paragraphs>
  <Slides>23</Slides>
  <Notes>23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Courier New</vt:lpstr>
      <vt:lpstr>Wingdings</vt:lpstr>
      <vt:lpstr>BsPlan_psn</vt:lpstr>
      <vt:lpstr>Custom Design</vt:lpstr>
      <vt:lpstr> Conducting an AML Audit &amp; AML Compliance</vt:lpstr>
      <vt:lpstr>Presentation Outline</vt:lpstr>
      <vt:lpstr>The Regulated Sector</vt:lpstr>
      <vt:lpstr>The Regulated Sector</vt:lpstr>
      <vt:lpstr>The Regulated Sector</vt:lpstr>
      <vt:lpstr>Reasons for Adhering to  AML Standards/Audits</vt:lpstr>
      <vt:lpstr>Procedures for Conducting an AML Audit</vt:lpstr>
      <vt:lpstr>Policies &amp; Procedures</vt:lpstr>
      <vt:lpstr>KYC</vt:lpstr>
      <vt:lpstr>KYC, Record Keeping &amp; Risk Profiling</vt:lpstr>
      <vt:lpstr>KYC</vt:lpstr>
      <vt:lpstr>KYC</vt:lpstr>
      <vt:lpstr>KYC - PEP’s</vt:lpstr>
      <vt:lpstr>Internal Controls &amp;  The Nominated Officer </vt:lpstr>
      <vt:lpstr>KYE &amp; Training </vt:lpstr>
      <vt:lpstr>Procedures for Conducting an AML Audit</vt:lpstr>
      <vt:lpstr>Procedures for Conducting an AML Audit</vt:lpstr>
      <vt:lpstr>Procedures for Conducting an AML Audit</vt:lpstr>
      <vt:lpstr>Completing the Audit </vt:lpstr>
      <vt:lpstr>Risk Based Approach to Supervision</vt:lpstr>
      <vt:lpstr>Benefits of AML Audit &amp; Compliance</vt:lpstr>
      <vt:lpstr>Benefits of AML Audit &amp; Compliance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Conducting an AML Audit</dc:title>
  <dc:creator>Nicolai Green</dc:creator>
  <cp:keywords/>
  <cp:lastModifiedBy>Nicolai Green</cp:lastModifiedBy>
  <cp:revision>173</cp:revision>
  <cp:lastPrinted>2018-01-24T18:55:55Z</cp:lastPrinted>
  <dcterms:created xsi:type="dcterms:W3CDTF">2018-01-19T13:40:22Z</dcterms:created>
  <dcterms:modified xsi:type="dcterms:W3CDTF">2018-01-24T22:19:01Z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TC103852689990</vt:lpwstr>
  </property>
</Properties>
</file>