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5" r:id="rId12"/>
    <p:sldId id="266" r:id="rId13"/>
    <p:sldId id="268" r:id="rId14"/>
    <p:sldId id="269" r:id="rId15"/>
    <p:sldId id="270" r:id="rId16"/>
    <p:sldId id="276" r:id="rId17"/>
    <p:sldId id="272" r:id="rId18"/>
    <p:sldId id="273" r:id="rId19"/>
    <p:sldId id="274" r:id="rId20"/>
    <p:sldId id="279" r:id="rId21"/>
    <p:sldId id="280" r:id="rId22"/>
    <p:sldId id="281" r:id="rId23"/>
    <p:sldId id="282" r:id="rId24"/>
    <p:sldId id="283" r:id="rId25"/>
    <p:sldId id="284" r:id="rId26"/>
    <p:sldId id="285" r:id="rId27"/>
    <p:sldId id="286" r:id="rId28"/>
    <p:sldId id="287" r:id="rId29"/>
    <p:sldId id="289" r:id="rId30"/>
    <p:sldId id="28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p:scale>
          <a:sx n="78" d="100"/>
          <a:sy n="78" d="100"/>
        </p:scale>
        <p:origin x="-114" y="-7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5/1/2017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5/1/2017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JM" dirty="0" smtClean="0"/>
              <a:t>ICAJ PAB SEMINAR</a:t>
            </a:r>
            <a:endParaRPr lang="en-US" dirty="0"/>
          </a:p>
        </p:txBody>
      </p:sp>
      <p:sp>
        <p:nvSpPr>
          <p:cNvPr id="3" name="Subtitle 2"/>
          <p:cNvSpPr>
            <a:spLocks noGrp="1"/>
          </p:cNvSpPr>
          <p:nvPr>
            <p:ph type="subTitle" idx="1"/>
          </p:nvPr>
        </p:nvSpPr>
        <p:spPr/>
        <p:txBody>
          <a:bodyPr/>
          <a:lstStyle/>
          <a:p>
            <a:r>
              <a:rPr lang="en-JM" dirty="0" smtClean="0"/>
              <a:t>PRESENTED BY </a:t>
            </a:r>
            <a:r>
              <a:rPr lang="en-JM" smtClean="0"/>
              <a:t>LINVAL FREEMAN</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0633166"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1350107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dirty="0" smtClean="0"/>
              <a:t>Introduction</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sz="3800" dirty="0"/>
              <a:t>Safeguards in the work environment</a:t>
            </a:r>
            <a:r>
              <a:rPr lang="en-US" sz="3800" dirty="0" smtClean="0"/>
              <a:t>.</a:t>
            </a:r>
          </a:p>
          <a:p>
            <a:r>
              <a:rPr lang="en-JM" dirty="0" smtClean="0"/>
              <a:t>Policies and procedures</a:t>
            </a:r>
          </a:p>
          <a:p>
            <a:r>
              <a:rPr lang="en-JM" dirty="0" smtClean="0"/>
              <a:t>Partner rotation</a:t>
            </a:r>
          </a:p>
          <a:p>
            <a:r>
              <a:rPr lang="en-JM" dirty="0" smtClean="0"/>
              <a:t>Firm Leadership/Tone at the top</a:t>
            </a:r>
          </a:p>
          <a:p>
            <a:r>
              <a:rPr lang="en-JM" dirty="0" smtClean="0"/>
              <a:t>Different engagement teams for audit and non audit services</a:t>
            </a:r>
          </a:p>
          <a:p>
            <a:r>
              <a:rPr lang="en-JM" dirty="0" smtClean="0"/>
              <a:t>Independence requirements</a:t>
            </a:r>
          </a:p>
          <a:p>
            <a:r>
              <a:rPr lang="en-JM" dirty="0" smtClean="0"/>
              <a:t>Review and consultation</a:t>
            </a:r>
          </a:p>
          <a:p>
            <a:r>
              <a:rPr lang="en-JM" dirty="0" smtClean="0"/>
              <a:t>Communication with staff</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0915890" y="5678783"/>
            <a:ext cx="1276110" cy="1179217"/>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3409466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2" y="982132"/>
            <a:ext cx="9601196" cy="1303867"/>
          </a:xfrm>
        </p:spPr>
        <p:txBody>
          <a:bodyPr/>
          <a:lstStyle/>
          <a:p>
            <a:r>
              <a:rPr lang="en-JM" dirty="0" smtClean="0"/>
              <a:t>Introduction</a:t>
            </a:r>
            <a:endParaRPr lang="en-US" dirty="0"/>
          </a:p>
        </p:txBody>
      </p:sp>
      <p:sp>
        <p:nvSpPr>
          <p:cNvPr id="5" name="Content Placeholder 2"/>
          <p:cNvSpPr>
            <a:spLocks noGrp="1"/>
          </p:cNvSpPr>
          <p:nvPr>
            <p:ph idx="1"/>
          </p:nvPr>
        </p:nvSpPr>
        <p:spPr>
          <a:xfrm>
            <a:off x="1295401" y="2556932"/>
            <a:ext cx="9601196" cy="3318936"/>
          </a:xfrm>
        </p:spPr>
        <p:txBody>
          <a:bodyPr/>
          <a:lstStyle/>
          <a:p>
            <a:pPr marL="0" indent="0">
              <a:buNone/>
            </a:pPr>
            <a:r>
              <a:rPr lang="en-JM" sz="3200" dirty="0"/>
              <a:t>Safeguards </a:t>
            </a:r>
            <a:r>
              <a:rPr lang="en-JM" sz="3200" dirty="0" smtClean="0"/>
              <a:t>within clients’ system</a:t>
            </a:r>
          </a:p>
          <a:p>
            <a:pPr marL="0" indent="0">
              <a:buNone/>
            </a:pPr>
            <a:r>
              <a:rPr lang="en-JM" dirty="0" smtClean="0"/>
              <a:t>Good corporate governance system</a:t>
            </a:r>
          </a:p>
          <a:p>
            <a:pPr marL="0" indent="0">
              <a:buNone/>
            </a:pPr>
            <a:r>
              <a:rPr lang="en-JM" dirty="0" smtClean="0"/>
              <a:t>Competent employees</a:t>
            </a:r>
          </a:p>
          <a:p>
            <a:pPr marL="0" indent="0">
              <a:buNone/>
            </a:pPr>
            <a:r>
              <a:rPr lang="en-JM" dirty="0" smtClean="0"/>
              <a:t>Appointment of auditors by system other than management</a:t>
            </a:r>
          </a:p>
          <a:p>
            <a:pPr marL="0" indent="0">
              <a:buNone/>
            </a:pPr>
            <a:r>
              <a:rPr lang="en-JM" dirty="0" smtClean="0"/>
              <a:t>Good </a:t>
            </a:r>
            <a:r>
              <a:rPr lang="en-JM" dirty="0"/>
              <a:t>i</a:t>
            </a:r>
            <a:r>
              <a:rPr lang="en-JM" dirty="0" smtClean="0"/>
              <a:t>nternal procedures for appointment of non audit services</a:t>
            </a:r>
          </a:p>
          <a:p>
            <a:pPr marL="0" indent="0">
              <a:buNone/>
            </a:pPr>
            <a:endParaRPr lang="en-US" dirty="0"/>
          </a:p>
          <a:p>
            <a:endParaRPr lang="en-US" dirty="0"/>
          </a:p>
        </p:txBody>
      </p:sp>
      <p:pic>
        <p:nvPicPr>
          <p:cNvPr id="6" name="Picture 2"/>
          <p:cNvPicPr>
            <a:picLocks noChangeAspect="1" noChangeArrowheads="1"/>
          </p:cNvPicPr>
          <p:nvPr/>
        </p:nvPicPr>
        <p:blipFill>
          <a:blip r:embed="rId2" cstate="print"/>
          <a:srcRect/>
          <a:stretch>
            <a:fillRect/>
          </a:stretch>
        </p:blipFill>
        <p:spPr bwMode="auto">
          <a:xfrm>
            <a:off x="10915890" y="5678783"/>
            <a:ext cx="1276110" cy="1179217"/>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591941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dirty="0" smtClean="0"/>
              <a:t>Professional Appointment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JM" sz="3500" dirty="0" smtClean="0"/>
              <a:t>Client Acceptance and Continuance</a:t>
            </a:r>
          </a:p>
          <a:p>
            <a:pPr marL="0" indent="0">
              <a:buNone/>
            </a:pPr>
            <a:r>
              <a:rPr lang="en-US" dirty="0"/>
              <a:t>Before accepting a new client relationship, a Registrant shall determine whether acceptance would create any threats to compliance with the fundamental principles.  Potential threats to integrity or professional </a:t>
            </a:r>
            <a:r>
              <a:rPr lang="en-US" dirty="0" err="1"/>
              <a:t>behaviour</a:t>
            </a:r>
            <a:r>
              <a:rPr lang="en-US" dirty="0"/>
              <a:t> may be created from, for example, questionable issues associated with the client (its owners, management or activities).</a:t>
            </a:r>
          </a:p>
          <a:p>
            <a:pPr marL="0" indent="0">
              <a:buNone/>
            </a:pPr>
            <a:r>
              <a:rPr lang="en-US" dirty="0"/>
              <a:t>Potential threats to compliance with the fundamental principles may have been created after acceptance that would have caused the Registrant to decline the engagement had that information been available earlier.  A Registrant shall, therefore, periodically review acceptance decisions for recurring client engagements.</a:t>
            </a:r>
          </a:p>
        </p:txBody>
      </p:sp>
      <p:pic>
        <p:nvPicPr>
          <p:cNvPr id="4" name="Picture 2"/>
          <p:cNvPicPr>
            <a:picLocks noChangeAspect="1" noChangeArrowheads="1"/>
          </p:cNvPicPr>
          <p:nvPr/>
        </p:nvPicPr>
        <p:blipFill>
          <a:blip r:embed="rId2" cstate="print"/>
          <a:srcRect/>
          <a:stretch>
            <a:fillRect/>
          </a:stretch>
        </p:blipFill>
        <p:spPr bwMode="auto">
          <a:xfrm>
            <a:off x="10915890" y="5678783"/>
            <a:ext cx="1276110" cy="1179217"/>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984172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pPr marL="0" indent="0">
              <a:buNone/>
            </a:pPr>
            <a:r>
              <a:rPr lang="en-JM" sz="5100" dirty="0" smtClean="0"/>
              <a:t>Client Acceptance Safeguards</a:t>
            </a:r>
          </a:p>
          <a:p>
            <a:pPr marL="0" indent="0">
              <a:buNone/>
            </a:pPr>
            <a:r>
              <a:rPr lang="en-US" sz="2900" dirty="0"/>
              <a:t>Acquiring an appropriate understanding of the nature of the client’s business, the complexity of its operations, the specific requirements of the engagement and the purpose, nature and scope of the work to be performed.</a:t>
            </a:r>
          </a:p>
          <a:p>
            <a:pPr marL="0" indent="0">
              <a:buNone/>
            </a:pPr>
            <a:r>
              <a:rPr lang="en-US" sz="2900" dirty="0" smtClean="0"/>
              <a:t>Acquiring </a:t>
            </a:r>
            <a:r>
              <a:rPr lang="en-US" sz="2900" dirty="0"/>
              <a:t>knowledge of relevant industries or subject matters.</a:t>
            </a:r>
          </a:p>
          <a:p>
            <a:pPr marL="0" indent="0">
              <a:buNone/>
            </a:pPr>
            <a:r>
              <a:rPr lang="en-US" sz="2900" dirty="0" smtClean="0"/>
              <a:t>Possessing </a:t>
            </a:r>
            <a:r>
              <a:rPr lang="en-US" sz="2900" dirty="0"/>
              <a:t>or obtaining experience with relevant regulatory or reporting requirements.</a:t>
            </a:r>
          </a:p>
          <a:p>
            <a:pPr marL="0" indent="0">
              <a:buNone/>
            </a:pPr>
            <a:r>
              <a:rPr lang="en-US" sz="2900" dirty="0" smtClean="0"/>
              <a:t>Assigning </a:t>
            </a:r>
            <a:r>
              <a:rPr lang="en-US" sz="2900" dirty="0"/>
              <a:t>sufficient staff with the necessary competencies.</a:t>
            </a:r>
          </a:p>
          <a:p>
            <a:pPr marL="0" indent="0">
              <a:buNone/>
            </a:pPr>
            <a:r>
              <a:rPr lang="en-US" sz="2900" dirty="0" smtClean="0"/>
              <a:t>Using </a:t>
            </a:r>
            <a:r>
              <a:rPr lang="en-US" sz="2900" dirty="0"/>
              <a:t>experts where necessary.</a:t>
            </a:r>
          </a:p>
          <a:p>
            <a:pPr marL="0" indent="0">
              <a:buNone/>
            </a:pPr>
            <a:r>
              <a:rPr lang="en-US" sz="2900" dirty="0" smtClean="0"/>
              <a:t>Agreeing </a:t>
            </a:r>
            <a:r>
              <a:rPr lang="en-US" sz="2900" dirty="0"/>
              <a:t>on a realistic timeframe for the performance of the engagement.</a:t>
            </a:r>
          </a:p>
          <a:p>
            <a:pPr marL="0" indent="0">
              <a:buNone/>
            </a:pPr>
            <a:r>
              <a:rPr lang="en-US" sz="2900" dirty="0" smtClean="0"/>
              <a:t>Complying </a:t>
            </a:r>
            <a:r>
              <a:rPr lang="en-US" sz="2900" dirty="0"/>
              <a:t>with quality control policies and procedures designed to provide reasonable assurance that specific engagements are accepted only when they can be performed competently.</a:t>
            </a:r>
          </a:p>
          <a:p>
            <a:pPr marL="0" indent="0">
              <a:buNone/>
            </a:pPr>
            <a:r>
              <a:rPr lang="en-US" sz="2900" b="1" dirty="0"/>
              <a:t> </a:t>
            </a:r>
            <a:endParaRPr lang="en-US" sz="2900" dirty="0"/>
          </a:p>
          <a:p>
            <a:endParaRPr lang="en-US" dirty="0"/>
          </a:p>
        </p:txBody>
      </p:sp>
      <p:sp>
        <p:nvSpPr>
          <p:cNvPr id="4" name="Title 1"/>
          <p:cNvSpPr txBox="1">
            <a:spLocks/>
          </p:cNvSpPr>
          <p:nvPr/>
        </p:nvSpPr>
        <p:spPr>
          <a:xfrm>
            <a:off x="1447802" y="1134532"/>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JM" dirty="0" smtClean="0"/>
              <a:t>Professional Appointment</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0915890" y="5678783"/>
            <a:ext cx="1276110" cy="1179217"/>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4253861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0" indent="0">
              <a:buNone/>
            </a:pPr>
            <a:r>
              <a:rPr lang="en-JM" sz="3200" dirty="0" smtClean="0"/>
              <a:t>Changes in Professional Appointment</a:t>
            </a:r>
          </a:p>
          <a:p>
            <a:pPr marL="0" indent="0">
              <a:buNone/>
            </a:pPr>
            <a:r>
              <a:rPr lang="en-US" dirty="0" smtClean="0"/>
              <a:t>A </a:t>
            </a:r>
            <a:r>
              <a:rPr lang="en-US" dirty="0"/>
              <a:t>Registrant who is asked to replace another Registrant, or who is considering tendering for an engagement currently held by another Registrant, shall determine whether there are any reasons, professional or otherwise, for not accepting the engagement, such as circumstances that create threats to compliance with the fundamental principles that cannot be eliminated or reduced to an acceptable level by the application of safeguards</a:t>
            </a:r>
            <a:r>
              <a:rPr lang="en-US" dirty="0" smtClean="0"/>
              <a:t>.</a:t>
            </a:r>
          </a:p>
          <a:p>
            <a:pPr marL="0" indent="0">
              <a:buNone/>
            </a:pPr>
            <a:r>
              <a:rPr lang="en-US" dirty="0"/>
              <a:t>Depending on the nature of the engagement, this may require direct communication with the incumbent Registrant to establish the facts and circumstances regarding the proposed change so that the Registrant can decide whether it would be appropriate to accept the engagement. </a:t>
            </a:r>
          </a:p>
        </p:txBody>
      </p:sp>
      <p:sp>
        <p:nvSpPr>
          <p:cNvPr id="4" name="Title 1"/>
          <p:cNvSpPr txBox="1">
            <a:spLocks/>
          </p:cNvSpPr>
          <p:nvPr/>
        </p:nvSpPr>
        <p:spPr>
          <a:xfrm>
            <a:off x="1447802" y="1134532"/>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JM" dirty="0" smtClean="0"/>
              <a:t>Professional Appointment</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0915890" y="5678783"/>
            <a:ext cx="1276110" cy="1179217"/>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1635614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buNone/>
            </a:pPr>
            <a:r>
              <a:rPr lang="en-US" dirty="0" smtClean="0"/>
              <a:t>A </a:t>
            </a:r>
            <a:r>
              <a:rPr lang="en-US" dirty="0"/>
              <a:t>Registrant will generally need to obtain the client’s permission, preferably in writing, to initiate discussion with an incumbent. </a:t>
            </a:r>
            <a:endParaRPr lang="en-US" dirty="0" smtClean="0"/>
          </a:p>
          <a:p>
            <a:pPr marL="0" indent="0">
              <a:buNone/>
            </a:pPr>
            <a:r>
              <a:rPr lang="en-US" dirty="0" smtClean="0"/>
              <a:t>If </a:t>
            </a:r>
            <a:r>
              <a:rPr lang="en-US" dirty="0"/>
              <a:t>a client refuses permission to the incumbent Registrant to discuss their affairs, the incumbent Registrant shall inform the proposed Registrant of this fact.  The proposed Registrant shall inform the client that he/she is not prepared to accept the appointment</a:t>
            </a:r>
            <a:r>
              <a:rPr lang="en-US" dirty="0" smtClean="0"/>
              <a:t>.</a:t>
            </a:r>
          </a:p>
          <a:p>
            <a:pPr marL="0" indent="0">
              <a:buNone/>
            </a:pPr>
            <a:r>
              <a:rPr lang="en-US" dirty="0"/>
              <a:t>The proposed Registrant is not expected to refuse to act where there are unpaid fees owed to the existing Registrant</a:t>
            </a:r>
            <a:r>
              <a:rPr lang="en-US" dirty="0" smtClean="0"/>
              <a:t>.</a:t>
            </a:r>
          </a:p>
          <a:p>
            <a:pPr marL="0" indent="0">
              <a:buNone/>
            </a:pPr>
            <a:r>
              <a:rPr lang="en-US" dirty="0"/>
              <a:t>In order to ensure continuity of treatment of a client’s affairs, the former Registrant shall promptly provide the new Registrant with all reasonable transfer information that the new Registrant requests, </a:t>
            </a:r>
            <a:r>
              <a:rPr lang="en-US" dirty="0" smtClean="0"/>
              <a:t>FREE OF CHARGE.</a:t>
            </a:r>
            <a:endParaRPr lang="en-US" dirty="0"/>
          </a:p>
          <a:p>
            <a:pPr marL="0" indent="0">
              <a:buNone/>
            </a:pPr>
            <a:endParaRPr lang="en-US" dirty="0"/>
          </a:p>
          <a:p>
            <a:pPr marL="0" indent="0">
              <a:buNone/>
            </a:pPr>
            <a:endParaRPr lang="en-US" dirty="0"/>
          </a:p>
          <a:p>
            <a:pPr marL="0" indent="0">
              <a:buNone/>
            </a:pPr>
            <a:endParaRPr lang="en-US" dirty="0"/>
          </a:p>
        </p:txBody>
      </p:sp>
      <p:sp>
        <p:nvSpPr>
          <p:cNvPr id="4" name="Title 1"/>
          <p:cNvSpPr txBox="1">
            <a:spLocks/>
          </p:cNvSpPr>
          <p:nvPr/>
        </p:nvSpPr>
        <p:spPr>
          <a:xfrm>
            <a:off x="1447802" y="1134532"/>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JM" dirty="0" smtClean="0"/>
              <a:t>Professional Appointment</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0915890" y="5678783"/>
            <a:ext cx="1276110" cy="1179217"/>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3079833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dirty="0" smtClean="0"/>
              <a:t>Conflicts of Interest</a:t>
            </a:r>
            <a:endParaRPr lang="en-US" dirty="0"/>
          </a:p>
        </p:txBody>
      </p:sp>
      <p:sp>
        <p:nvSpPr>
          <p:cNvPr id="3" name="Content Placeholder 2"/>
          <p:cNvSpPr>
            <a:spLocks noGrp="1"/>
          </p:cNvSpPr>
          <p:nvPr>
            <p:ph idx="1"/>
          </p:nvPr>
        </p:nvSpPr>
        <p:spPr/>
        <p:txBody>
          <a:bodyPr/>
          <a:lstStyle/>
          <a:p>
            <a:pPr marL="0" indent="0">
              <a:buNone/>
            </a:pPr>
            <a:r>
              <a:rPr lang="en-US" dirty="0"/>
              <a:t>A Registrant shall take reasonable steps to identify circumstances that could pose a conflict of interest.  Such circumstances may create threats to compliance with the fundamental principles.  For example, a threat to objectivity may be created when a Registrant competes directly with a client or has a joint venture or similar arrangement with a competitor of a client.  A threat to objectivity or confidentiality may also be created when a Registrant performs services for clients whose interests are in conflict or the clients are in dispute with each other in relation to the matter or transaction in question.</a:t>
            </a:r>
          </a:p>
          <a:p>
            <a:pPr marL="0" indent="0">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0915890" y="5678783"/>
            <a:ext cx="1276110" cy="1179217"/>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10165397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dirty="0" smtClean="0"/>
              <a:t>Conflict of Interest</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JM" sz="3800" dirty="0" smtClean="0"/>
              <a:t>Safeguards </a:t>
            </a:r>
            <a:endParaRPr lang="en-US" sz="3800" dirty="0" smtClean="0"/>
          </a:p>
          <a:p>
            <a:r>
              <a:rPr lang="en-US" dirty="0" smtClean="0"/>
              <a:t>Notifying </a:t>
            </a:r>
            <a:r>
              <a:rPr lang="en-US" dirty="0"/>
              <a:t>the client of the firm’s business interest or activities that may represent a conflict of interest and obtaining their consent preferably in writing to act in such circumstances; or</a:t>
            </a:r>
          </a:p>
          <a:p>
            <a:r>
              <a:rPr lang="en-US" dirty="0" smtClean="0"/>
              <a:t>Notifying </a:t>
            </a:r>
            <a:r>
              <a:rPr lang="en-US" dirty="0"/>
              <a:t>all known relevant parties that the Registrant is acting for two or more parties in respect of a matter where their respective interests are in conflict and obtaining their consent preferably in writing to so act; or</a:t>
            </a:r>
          </a:p>
          <a:p>
            <a:r>
              <a:rPr lang="en-US" dirty="0" smtClean="0"/>
              <a:t>Notifying </a:t>
            </a:r>
            <a:r>
              <a:rPr lang="en-US" dirty="0"/>
              <a:t>the client that the Registrant does not act exclusively for any one client in the provision or proposed services (for example, in a particular market sector or with respect to a specific service) and obtaining their consent preferably in writing to so act.</a:t>
            </a:r>
          </a:p>
          <a:p>
            <a:pPr marL="0" indent="0">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0915890" y="5678783"/>
            <a:ext cx="1276110" cy="1179217"/>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1740613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dirty="0" smtClean="0"/>
              <a:t>Conflicts of Interest</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JM" sz="4100" dirty="0" smtClean="0"/>
              <a:t>Safeguards</a:t>
            </a:r>
          </a:p>
          <a:p>
            <a:r>
              <a:rPr lang="en-US" dirty="0" smtClean="0"/>
              <a:t>The </a:t>
            </a:r>
            <a:r>
              <a:rPr lang="en-US" dirty="0"/>
              <a:t>use of separate engagement teams;</a:t>
            </a:r>
          </a:p>
          <a:p>
            <a:r>
              <a:rPr lang="en-US" dirty="0" smtClean="0"/>
              <a:t>Procedures </a:t>
            </a:r>
            <a:r>
              <a:rPr lang="en-US" dirty="0"/>
              <a:t>to prevent access to information (e.g. strict physical separation of such teams, confidential and secure data filing);</a:t>
            </a:r>
          </a:p>
          <a:p>
            <a:r>
              <a:rPr lang="en-US" dirty="0" smtClean="0"/>
              <a:t>Clear </a:t>
            </a:r>
            <a:r>
              <a:rPr lang="en-US" dirty="0"/>
              <a:t>guidelines for members of the engagement team on issues of security and confidentiality;</a:t>
            </a:r>
          </a:p>
          <a:p>
            <a:r>
              <a:rPr lang="en-US" dirty="0" smtClean="0"/>
              <a:t>The </a:t>
            </a:r>
            <a:r>
              <a:rPr lang="en-US" dirty="0"/>
              <a:t>use of confidentiality agreements signed by employees and partners of the firm; and</a:t>
            </a:r>
          </a:p>
          <a:p>
            <a:r>
              <a:rPr lang="en-US" dirty="0" smtClean="0"/>
              <a:t>Regular </a:t>
            </a:r>
            <a:r>
              <a:rPr lang="en-US" dirty="0"/>
              <a:t>review of the application of safeguards by a senior individual not involved with relevant client engagements.</a:t>
            </a:r>
          </a:p>
          <a:p>
            <a:pPr marL="0" indent="0">
              <a:buNone/>
            </a:pPr>
            <a:r>
              <a:rPr lang="en-US" dirty="0"/>
              <a:t> </a:t>
            </a:r>
          </a:p>
          <a:p>
            <a:endParaRPr lang="en-JM" dirty="0" smtClean="0"/>
          </a:p>
          <a:p>
            <a:pPr marL="0" indent="0">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0915890" y="5678783"/>
            <a:ext cx="1276110" cy="1179217"/>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3011288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dirty="0" smtClean="0"/>
              <a:t>Second Opinions</a:t>
            </a:r>
            <a:endParaRPr lang="en-US" dirty="0"/>
          </a:p>
        </p:txBody>
      </p:sp>
      <p:sp>
        <p:nvSpPr>
          <p:cNvPr id="3" name="Content Placeholder 2"/>
          <p:cNvSpPr>
            <a:spLocks noGrp="1"/>
          </p:cNvSpPr>
          <p:nvPr>
            <p:ph idx="1"/>
          </p:nvPr>
        </p:nvSpPr>
        <p:spPr/>
        <p:txBody>
          <a:bodyPr/>
          <a:lstStyle/>
          <a:p>
            <a:pPr marL="0" indent="0">
              <a:buNone/>
            </a:pPr>
            <a:r>
              <a:rPr lang="en-US" dirty="0"/>
              <a:t>When asked to provide </a:t>
            </a:r>
            <a:r>
              <a:rPr lang="en-US" dirty="0" smtClean="0"/>
              <a:t>a second opinion</a:t>
            </a:r>
            <a:r>
              <a:rPr lang="en-US" dirty="0"/>
              <a:t>, a Registrant shall evaluate the significance of any threats and apply safeguards when necessary to eliminate them or reduce them to an acceptable level.  Examples of such safeguards include seeking client permission to contact the existing Registrant, describing the limitations surrounding any opinion in communications with the client and providing the existing Registrant with a copy of the </a:t>
            </a:r>
            <a:r>
              <a:rPr lang="en-US" dirty="0" smtClean="0"/>
              <a:t>opinion</a:t>
            </a:r>
          </a:p>
          <a:p>
            <a:pPr marL="0" indent="0">
              <a:buNone/>
            </a:pPr>
            <a:r>
              <a:rPr lang="en-US" dirty="0"/>
              <a:t>Not at issue are opinions provided pursuant to litigation, expert testimony </a:t>
            </a:r>
            <a:r>
              <a:rPr lang="en-US" dirty="0" smtClean="0"/>
              <a:t>and </a:t>
            </a:r>
            <a:r>
              <a:rPr lang="en-US" dirty="0"/>
              <a:t>assistance provided to other firms and their clients jointly.</a:t>
            </a:r>
          </a:p>
          <a:p>
            <a:pPr marL="0" indent="0">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0915890" y="5678783"/>
            <a:ext cx="1276110" cy="1179217"/>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996639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dirty="0" smtClean="0"/>
              <a:t>TOPICS</a:t>
            </a:r>
            <a:endParaRPr lang="en-US" dirty="0"/>
          </a:p>
        </p:txBody>
      </p:sp>
      <p:sp>
        <p:nvSpPr>
          <p:cNvPr id="3" name="Content Placeholder 2"/>
          <p:cNvSpPr>
            <a:spLocks noGrp="1"/>
          </p:cNvSpPr>
          <p:nvPr>
            <p:ph idx="1"/>
          </p:nvPr>
        </p:nvSpPr>
        <p:spPr/>
        <p:txBody>
          <a:bodyPr/>
          <a:lstStyle/>
          <a:p>
            <a:pPr marL="0" indent="0">
              <a:buNone/>
            </a:pPr>
            <a:r>
              <a:rPr lang="en-JM" sz="3200" dirty="0" smtClean="0"/>
              <a:t>General Requirements for Registrants</a:t>
            </a:r>
          </a:p>
          <a:p>
            <a:r>
              <a:rPr lang="en-JM" sz="2000" dirty="0" smtClean="0"/>
              <a:t>Section 200: Introduction</a:t>
            </a:r>
          </a:p>
          <a:p>
            <a:r>
              <a:rPr lang="en-JM" sz="2000" dirty="0" smtClean="0"/>
              <a:t>Section 200: Professional Appointment</a:t>
            </a:r>
          </a:p>
          <a:p>
            <a:r>
              <a:rPr lang="en-JM" sz="2000" dirty="0" smtClean="0"/>
              <a:t>Section 220: Conflicts of Interest</a:t>
            </a:r>
          </a:p>
          <a:p>
            <a:r>
              <a:rPr lang="en-JM" sz="2000" dirty="0" smtClean="0"/>
              <a:t>Section 230: Second Opinions</a:t>
            </a:r>
          </a:p>
          <a:p>
            <a:r>
              <a:rPr lang="en-JM" sz="2000" dirty="0" smtClean="0"/>
              <a:t>Section 290/291: Independence-Audit, Review and Other Assurance Engagements</a:t>
            </a:r>
          </a:p>
        </p:txBody>
      </p:sp>
      <p:pic>
        <p:nvPicPr>
          <p:cNvPr id="4" name="Picture 2"/>
          <p:cNvPicPr>
            <a:picLocks noChangeAspect="1" noChangeArrowheads="1"/>
          </p:cNvPicPr>
          <p:nvPr/>
        </p:nvPicPr>
        <p:blipFill>
          <a:blip r:embed="rId2" cstate="print"/>
          <a:srcRect/>
          <a:stretch>
            <a:fillRect/>
          </a:stretch>
        </p:blipFill>
        <p:spPr bwMode="auto">
          <a:xfrm>
            <a:off x="10915890" y="5678783"/>
            <a:ext cx="1276110" cy="1179217"/>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3958865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JM" dirty="0" smtClean="0"/>
              <a:t>Independence</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In </a:t>
            </a:r>
            <a:r>
              <a:rPr lang="en-US" dirty="0"/>
              <a:t>the case of audit engagements, it is in the public interest and, therefore, required by these Rules of Professional Conduct, that members of audit teams, firms and network firms shall be independent of audit clients</a:t>
            </a:r>
            <a:r>
              <a:rPr lang="en-US" dirty="0" smtClean="0"/>
              <a:t>.</a:t>
            </a:r>
          </a:p>
          <a:p>
            <a:pPr marL="0" indent="0">
              <a:buNone/>
            </a:pPr>
            <a:r>
              <a:rPr lang="en-US" dirty="0"/>
              <a:t>Independence comprises</a:t>
            </a:r>
            <a:r>
              <a:rPr lang="en-US" dirty="0" smtClean="0"/>
              <a:t>:</a:t>
            </a:r>
            <a:r>
              <a:rPr lang="en-US" dirty="0"/>
              <a:t> </a:t>
            </a:r>
          </a:p>
          <a:p>
            <a:pPr marL="0" indent="0">
              <a:buNone/>
            </a:pPr>
            <a:r>
              <a:rPr lang="en-US" i="1" dirty="0" smtClean="0"/>
              <a:t>Independence </a:t>
            </a:r>
            <a:r>
              <a:rPr lang="en-US" i="1" dirty="0"/>
              <a:t>of Mind</a:t>
            </a:r>
            <a:endParaRPr lang="en-US" dirty="0"/>
          </a:p>
          <a:p>
            <a:pPr marL="0" indent="0">
              <a:buNone/>
            </a:pPr>
            <a:r>
              <a:rPr lang="en-US" dirty="0"/>
              <a:t>The state of mind that permits the expression of a conclusion without being affected by influences and compromise professional judgment, thereby allowing an individual to act with integrity and exercise objectivity and professional skepticism at all times.</a:t>
            </a:r>
          </a:p>
          <a:p>
            <a:pPr marL="0" indent="0">
              <a:buNone/>
            </a:pPr>
            <a:r>
              <a:rPr lang="en-US" i="1" dirty="0" smtClean="0"/>
              <a:t>Independence </a:t>
            </a:r>
            <a:r>
              <a:rPr lang="en-US" i="1" dirty="0"/>
              <a:t>in Appearance</a:t>
            </a:r>
            <a:endParaRPr lang="en-US" dirty="0"/>
          </a:p>
          <a:p>
            <a:pPr marL="0" indent="0">
              <a:buNone/>
            </a:pPr>
            <a:r>
              <a:rPr lang="en-US" dirty="0"/>
              <a:t>The avoidance of facts and circumstances that are so significant that a reasonable and informed third party would be likely to conclude, weighing all the specific facts and circumstances, that a firm’s or a member of the audit team’s independence, integrity, objectivity or professional skepticism has been compromised</a:t>
            </a:r>
          </a:p>
          <a:p>
            <a:pPr marL="0" indent="0">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0915890" y="5678783"/>
            <a:ext cx="1276110" cy="1179217"/>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12941531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The firm is required by International Standards on Quality Control (ISQCs) to establish policies and procedures designed to provide it with reasonable assurance that independence is maintained when required by relevant ethical requirements.  In addition, International Standards on Auditing (ISAs) require the engagement partner to form a conclusion on compliance with the independence requirements that apply to the engagement.  </a:t>
            </a:r>
            <a:endParaRPr lang="en-US" dirty="0" smtClean="0"/>
          </a:p>
          <a:p>
            <a:pPr marL="0" indent="0">
              <a:buNone/>
            </a:pPr>
            <a:r>
              <a:rPr lang="en-US" dirty="0" smtClean="0"/>
              <a:t>The </a:t>
            </a:r>
            <a:r>
              <a:rPr lang="en-US" dirty="0"/>
              <a:t>PAB through these rules adopts these requirements of the ISQCs and ISAs.</a:t>
            </a:r>
          </a:p>
          <a:p>
            <a:pPr marL="0" indent="0">
              <a:buNone/>
            </a:pPr>
            <a:endParaRPr lang="en-US" dirty="0"/>
          </a:p>
        </p:txBody>
      </p:sp>
      <p:sp>
        <p:nvSpPr>
          <p:cNvPr id="4" name="Title 1"/>
          <p:cNvSpPr>
            <a:spLocks noGrp="1"/>
          </p:cNvSpPr>
          <p:nvPr>
            <p:ph type="title"/>
          </p:nvPr>
        </p:nvSpPr>
        <p:spPr>
          <a:xfrm>
            <a:off x="1295402" y="982132"/>
            <a:ext cx="9601196" cy="1303867"/>
          </a:xfrm>
        </p:spPr>
        <p:txBody>
          <a:bodyPr>
            <a:normAutofit/>
          </a:bodyPr>
          <a:lstStyle/>
          <a:p>
            <a:r>
              <a:rPr lang="en-JM" dirty="0" smtClean="0"/>
              <a:t>Independence</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0915890" y="5678783"/>
            <a:ext cx="1276110" cy="1179217"/>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1840103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buNone/>
            </a:pPr>
            <a:r>
              <a:rPr lang="en-US" dirty="0"/>
              <a:t>The Registrant shall document conclusions regarding compliance with independence requirements, and the substance of any relevant discussions that support those conclusions. </a:t>
            </a:r>
            <a:endParaRPr lang="en-US" dirty="0" smtClean="0"/>
          </a:p>
          <a:p>
            <a:pPr marL="0" indent="0">
              <a:buNone/>
            </a:pPr>
            <a:r>
              <a:rPr lang="en-US" dirty="0"/>
              <a:t>Independence from the audit client is required both during the engagement period and the period covered by the financial statements.  The engagement period starts when the audit team begins to perform audit services.  The engagement period ends when the audit report is issued.  When the engagement is of a recurring nature, it ends at the later of the notification by either party that the professional relationship has terminated or the issuance of the final audit report.</a:t>
            </a:r>
          </a:p>
          <a:p>
            <a:pPr marL="0" indent="0">
              <a:buNone/>
            </a:pPr>
            <a:r>
              <a:rPr lang="en-US" dirty="0"/>
              <a:t>If a non-assurance service was provided to the audit client during or after the period covered by the financial statements but before the audit team begins to perform audit services and the service would not be permitted during the period of the audit engagement, the firm shall evaluate any threat to independence created by the service. </a:t>
            </a:r>
          </a:p>
        </p:txBody>
      </p:sp>
      <p:sp>
        <p:nvSpPr>
          <p:cNvPr id="4" name="Title 1"/>
          <p:cNvSpPr>
            <a:spLocks noGrp="1"/>
          </p:cNvSpPr>
          <p:nvPr>
            <p:ph type="title"/>
          </p:nvPr>
        </p:nvSpPr>
        <p:spPr>
          <a:xfrm>
            <a:off x="1295402" y="982132"/>
            <a:ext cx="9601196" cy="1303867"/>
          </a:xfrm>
        </p:spPr>
        <p:txBody>
          <a:bodyPr>
            <a:normAutofit/>
          </a:bodyPr>
          <a:lstStyle/>
          <a:p>
            <a:r>
              <a:rPr lang="en-JM" dirty="0" smtClean="0"/>
              <a:t>Independence</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0915890" y="5678783"/>
            <a:ext cx="1276110" cy="1179217"/>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7801457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0151" y="2556932"/>
            <a:ext cx="9601196" cy="3318936"/>
          </a:xfrm>
        </p:spPr>
        <p:txBody>
          <a:bodyPr>
            <a:normAutofit fontScale="25000" lnSpcReduction="20000"/>
          </a:bodyPr>
          <a:lstStyle/>
          <a:p>
            <a:pPr marL="0" indent="0">
              <a:buNone/>
            </a:pPr>
            <a:r>
              <a:rPr lang="en-US" sz="7200" dirty="0"/>
              <a:t>Holding a financial interest in an audit client may create a self-interest threat.  The existence and significance of any threat created depends on: (a) the role of the person holding the financial interest, (b) whether the financial interest is direct or indirect, and (c) the materiality of the financial interest</a:t>
            </a:r>
            <a:r>
              <a:rPr lang="en-US" sz="7200" dirty="0" smtClean="0"/>
              <a:t>.</a:t>
            </a:r>
          </a:p>
          <a:p>
            <a:pPr marL="0" indent="0">
              <a:buNone/>
            </a:pPr>
            <a:r>
              <a:rPr lang="en-US" sz="7200" dirty="0"/>
              <a:t>A</a:t>
            </a:r>
            <a:r>
              <a:rPr lang="en-US" sz="7200" dirty="0" smtClean="0"/>
              <a:t> </a:t>
            </a:r>
            <a:r>
              <a:rPr lang="en-US" sz="7200" dirty="0"/>
              <a:t>member of the audit team; a member of that individual’s immediate family, or the </a:t>
            </a:r>
            <a:r>
              <a:rPr lang="en-US" sz="7200" dirty="0" smtClean="0"/>
              <a:t>firm </a:t>
            </a:r>
            <a:r>
              <a:rPr lang="en-US" sz="7200" dirty="0"/>
              <a:t>shall </a:t>
            </a:r>
            <a:r>
              <a:rPr lang="en-US" sz="7200" dirty="0" smtClean="0"/>
              <a:t>not have </a:t>
            </a:r>
            <a:r>
              <a:rPr lang="en-US" sz="7200" dirty="0"/>
              <a:t>a direct financial interest or a material indirect financial interest in </a:t>
            </a:r>
            <a:r>
              <a:rPr lang="en-US" sz="7200" dirty="0" smtClean="0"/>
              <a:t>an audit client.</a:t>
            </a:r>
            <a:endParaRPr lang="en-US" sz="7200" dirty="0"/>
          </a:p>
          <a:p>
            <a:pPr marL="0" indent="0">
              <a:buNone/>
            </a:pPr>
            <a:r>
              <a:rPr lang="en-US" sz="7200" dirty="0"/>
              <a:t>The holding by a firm’s retirement benefit plan of a direct or material indirect financial interest is an audit client creates a self-interest threat. </a:t>
            </a:r>
            <a:endParaRPr lang="en-US" sz="7200" dirty="0" smtClean="0"/>
          </a:p>
          <a:p>
            <a:pPr marL="0" indent="0">
              <a:buNone/>
            </a:pPr>
            <a:r>
              <a:rPr lang="en-US" sz="7200" dirty="0" smtClean="0"/>
              <a:t>Other partners in the office in which the engagement partner practices in connection with the audit engagement, or their immediate family members, shall not hold a direct financial interest or a material indirect financial interest in an audit client; exception for immediate family members of other partner or partner and management providing non audit services if immediate family acquired interest through employment rights (pension; share option) and</a:t>
            </a:r>
            <a:r>
              <a:rPr lang="en-US" sz="7200" dirty="0"/>
              <a:t>, when necessary, safeguards are applied to eliminate any threat to independence or reduce it to an acceptable level.</a:t>
            </a:r>
          </a:p>
          <a:p>
            <a:pPr marL="0" indent="0">
              <a:buNone/>
            </a:pPr>
            <a:r>
              <a:rPr lang="en-US" sz="7200" dirty="0"/>
              <a:t> </a:t>
            </a:r>
          </a:p>
          <a:p>
            <a:pPr marL="0" indent="0">
              <a:buNone/>
            </a:pPr>
            <a:endParaRPr lang="en-US" dirty="0" smtClean="0"/>
          </a:p>
          <a:p>
            <a:pPr marL="0" indent="0">
              <a:buNone/>
            </a:pPr>
            <a:r>
              <a:rPr lang="en-US" dirty="0"/>
              <a:t> </a:t>
            </a:r>
          </a:p>
          <a:p>
            <a:pPr marL="0" indent="0">
              <a:buNone/>
            </a:pPr>
            <a:endParaRPr lang="en-US" dirty="0"/>
          </a:p>
        </p:txBody>
      </p:sp>
      <p:sp>
        <p:nvSpPr>
          <p:cNvPr id="4" name="Title 1"/>
          <p:cNvSpPr>
            <a:spLocks noGrp="1"/>
          </p:cNvSpPr>
          <p:nvPr>
            <p:ph type="title"/>
          </p:nvPr>
        </p:nvSpPr>
        <p:spPr>
          <a:xfrm>
            <a:off x="1295402" y="982132"/>
            <a:ext cx="9601196" cy="1303867"/>
          </a:xfrm>
        </p:spPr>
        <p:txBody>
          <a:bodyPr>
            <a:normAutofit/>
          </a:bodyPr>
          <a:lstStyle/>
          <a:p>
            <a:r>
              <a:rPr lang="en-JM" dirty="0" smtClean="0"/>
              <a:t>Independence</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0915890" y="5678783"/>
            <a:ext cx="1276110" cy="1179217"/>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333133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US" dirty="0"/>
              <a:t>A self-interest threat may be created if the firm or a member of the audit team, or a member of that individual’s immediate family, has a financial interest in an entity and an audit client also has a financial interest in that entity. </a:t>
            </a:r>
            <a:endParaRPr lang="en-US" dirty="0" smtClean="0"/>
          </a:p>
          <a:p>
            <a:pPr marL="0" indent="0">
              <a:buNone/>
            </a:pPr>
            <a:r>
              <a:rPr lang="en-US" dirty="0"/>
              <a:t>A self-interest, familiarity or intimidation threat may be created if a member of the audit team, or a member of that individual’s immediate family, or the firm, has a financial interest in an entity, when a director, officer or controlling owner of the audit client is also known to have a financial interest in that entity</a:t>
            </a:r>
            <a:r>
              <a:rPr lang="en-US" dirty="0" smtClean="0"/>
              <a:t>.</a:t>
            </a:r>
          </a:p>
          <a:p>
            <a:pPr marL="0" indent="0">
              <a:buNone/>
            </a:pPr>
            <a:r>
              <a:rPr lang="en-US" dirty="0" smtClean="0"/>
              <a:t>The </a:t>
            </a:r>
            <a:r>
              <a:rPr lang="en-US" dirty="0"/>
              <a:t>holding by a firm, or a member of the audit team, or a member of that individual’s immediate family, of a direct financial interest or a material indirect financial interest in the audit client as a trustee creates a self-interest threat. </a:t>
            </a:r>
            <a:r>
              <a:rPr lang="en-US" dirty="0" smtClean="0"/>
              <a:t> </a:t>
            </a:r>
            <a:endParaRPr lang="en-US" dirty="0"/>
          </a:p>
        </p:txBody>
      </p:sp>
      <p:sp>
        <p:nvSpPr>
          <p:cNvPr id="4" name="Title 1"/>
          <p:cNvSpPr>
            <a:spLocks noGrp="1"/>
          </p:cNvSpPr>
          <p:nvPr>
            <p:ph type="title"/>
          </p:nvPr>
        </p:nvSpPr>
        <p:spPr>
          <a:xfrm>
            <a:off x="1295402" y="982132"/>
            <a:ext cx="9601196" cy="1303867"/>
          </a:xfrm>
        </p:spPr>
        <p:txBody>
          <a:bodyPr>
            <a:normAutofit/>
          </a:bodyPr>
          <a:lstStyle/>
          <a:p>
            <a:r>
              <a:rPr lang="en-JM" dirty="0" smtClean="0"/>
              <a:t>Independence</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0915890" y="5678783"/>
            <a:ext cx="1276110" cy="1179217"/>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0747895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JM" b="1" dirty="0" smtClean="0"/>
              <a:t>Loans and Guarantees</a:t>
            </a:r>
          </a:p>
          <a:p>
            <a:pPr marL="0" indent="0">
              <a:buNone/>
            </a:pPr>
            <a:r>
              <a:rPr lang="en-US" dirty="0"/>
              <a:t>A loan, or a guarantee of a loan, to a member of the audit team, or a member of that individual’s immediate family, or the firm from an audit client that is a bank or a similar institution may create a threat to independence. </a:t>
            </a:r>
            <a:endParaRPr lang="en-US" dirty="0" smtClean="0"/>
          </a:p>
          <a:p>
            <a:pPr marL="0" indent="0">
              <a:buNone/>
            </a:pPr>
            <a:r>
              <a:rPr lang="en-JM" b="1" dirty="0" smtClean="0"/>
              <a:t>Business Relationships</a:t>
            </a:r>
          </a:p>
          <a:p>
            <a:pPr marL="0" indent="0">
              <a:buNone/>
            </a:pPr>
            <a:r>
              <a:rPr lang="en-US" dirty="0"/>
              <a:t>A close business relationship between a firm, or a member of the audit team, or a member of that individual’s immediate family, and the audit client or its management, arises from a commercial relationship or common financial interest and may create self-interest or intimidation threats. </a:t>
            </a:r>
            <a:r>
              <a:rPr lang="en-US" dirty="0" smtClean="0"/>
              <a:t>Example: Marketing or distributing client products or services or vice versa</a:t>
            </a:r>
          </a:p>
          <a:p>
            <a:pPr marL="0" indent="0">
              <a:buNone/>
            </a:pPr>
            <a:endParaRPr lang="en-US" dirty="0"/>
          </a:p>
        </p:txBody>
      </p:sp>
      <p:sp>
        <p:nvSpPr>
          <p:cNvPr id="4" name="Title 1"/>
          <p:cNvSpPr>
            <a:spLocks noGrp="1"/>
          </p:cNvSpPr>
          <p:nvPr>
            <p:ph type="title"/>
          </p:nvPr>
        </p:nvSpPr>
        <p:spPr>
          <a:xfrm>
            <a:off x="1295402" y="982132"/>
            <a:ext cx="9601196" cy="1303867"/>
          </a:xfrm>
        </p:spPr>
        <p:txBody>
          <a:bodyPr>
            <a:normAutofit/>
          </a:bodyPr>
          <a:lstStyle/>
          <a:p>
            <a:r>
              <a:rPr lang="en-JM" dirty="0" smtClean="0"/>
              <a:t>Independence</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0915890" y="5678783"/>
            <a:ext cx="1276110" cy="1179217"/>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39527666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buNone/>
            </a:pPr>
            <a:r>
              <a:rPr lang="en-JM" b="1" dirty="0" smtClean="0"/>
              <a:t>Family and Personnel Relationships</a:t>
            </a:r>
            <a:endParaRPr lang="en-US" b="1" dirty="0" smtClean="0"/>
          </a:p>
          <a:p>
            <a:pPr marL="0" indent="0">
              <a:buNone/>
            </a:pPr>
            <a:r>
              <a:rPr lang="en-US" dirty="0" smtClean="0"/>
              <a:t>Family </a:t>
            </a:r>
            <a:r>
              <a:rPr lang="en-US" dirty="0"/>
              <a:t>and personal relationships between a member of the audit team and a director or officer of certain employees (depending on their role) of the audit client may create self-interest, familiarity or intimidation threats. </a:t>
            </a:r>
            <a:r>
              <a:rPr lang="en-US" dirty="0" smtClean="0"/>
              <a:t>Example:</a:t>
            </a:r>
          </a:p>
          <a:p>
            <a:pPr marL="0" indent="0">
              <a:buNone/>
            </a:pPr>
            <a:r>
              <a:rPr lang="en-US" dirty="0"/>
              <a:t>(a)	A director or officer of the audit client; or</a:t>
            </a:r>
          </a:p>
          <a:p>
            <a:pPr marL="0" indent="0">
              <a:buNone/>
            </a:pPr>
            <a:r>
              <a:rPr lang="en-US" dirty="0"/>
              <a:t>(b)	An employee in a position to exert significant influence over the preparation of the client’s accounting records or the financial statements on which the firm will express an </a:t>
            </a:r>
            <a:r>
              <a:rPr lang="en-US" dirty="0" smtClean="0"/>
              <a:t>opinion</a:t>
            </a:r>
          </a:p>
          <a:p>
            <a:pPr marL="0" indent="0">
              <a:buNone/>
            </a:pPr>
            <a:r>
              <a:rPr lang="en-JM" b="1" dirty="0" smtClean="0"/>
              <a:t>Employment with an Audit Client</a:t>
            </a:r>
          </a:p>
          <a:p>
            <a:pPr marL="0" indent="0">
              <a:buNone/>
            </a:pPr>
            <a:r>
              <a:rPr lang="en-US" dirty="0"/>
              <a:t>Familiarity or intimidation threats may be created if a director or officer of the audit client, or an employee in a position to exert significant influence over the preparation of the client’s accounting records or the financial statements on which the firm will express an opinion has been a member of the audit team or partner of the firm.</a:t>
            </a:r>
          </a:p>
          <a:p>
            <a:pPr marL="0" indent="0">
              <a:buNone/>
            </a:pPr>
            <a:endParaRPr lang="en-JM" dirty="0" smtClean="0"/>
          </a:p>
          <a:p>
            <a:pPr marL="0" indent="0">
              <a:buNone/>
            </a:pPr>
            <a:endParaRPr lang="en-JM" dirty="0"/>
          </a:p>
          <a:p>
            <a:pPr marL="0" indent="0">
              <a:buNone/>
            </a:pPr>
            <a:endParaRPr lang="en-US" dirty="0"/>
          </a:p>
          <a:p>
            <a:pPr marL="0" indent="0">
              <a:buNone/>
            </a:pPr>
            <a:endParaRPr lang="en-US" dirty="0"/>
          </a:p>
        </p:txBody>
      </p:sp>
      <p:sp>
        <p:nvSpPr>
          <p:cNvPr id="4" name="Title 1"/>
          <p:cNvSpPr>
            <a:spLocks noGrp="1"/>
          </p:cNvSpPr>
          <p:nvPr>
            <p:ph type="title"/>
          </p:nvPr>
        </p:nvSpPr>
        <p:spPr>
          <a:xfrm>
            <a:off x="1114427" y="1010707"/>
            <a:ext cx="9601196" cy="1303867"/>
          </a:xfrm>
        </p:spPr>
        <p:txBody>
          <a:bodyPr>
            <a:normAutofit/>
          </a:bodyPr>
          <a:lstStyle/>
          <a:p>
            <a:r>
              <a:rPr lang="en-JM" dirty="0" smtClean="0"/>
              <a:t>Independence</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0915890" y="5678783"/>
            <a:ext cx="1276110" cy="1179217"/>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15639356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0" indent="0">
              <a:buNone/>
            </a:pPr>
            <a:r>
              <a:rPr lang="en-JM" b="1" dirty="0" smtClean="0"/>
              <a:t>Temporary Staff Assignment</a:t>
            </a:r>
          </a:p>
          <a:p>
            <a:pPr marL="0" indent="0">
              <a:buNone/>
            </a:pPr>
            <a:r>
              <a:rPr lang="en-US" dirty="0"/>
              <a:t>The lending of staff by a firm to an audit client may create a self-review threat.  Such assistance may be given, but only for a short period of time and the firm’s personnel shall not be involved in</a:t>
            </a:r>
            <a:r>
              <a:rPr lang="en-US" dirty="0" smtClean="0"/>
              <a:t>:</a:t>
            </a:r>
            <a:r>
              <a:rPr lang="en-US" dirty="0"/>
              <a:t> </a:t>
            </a:r>
          </a:p>
          <a:p>
            <a:pPr marL="0" indent="0">
              <a:buNone/>
            </a:pPr>
            <a:r>
              <a:rPr lang="en-US" dirty="0"/>
              <a:t>(a)	Providing non-assurance services that would not be permitted under this section; or</a:t>
            </a:r>
          </a:p>
          <a:p>
            <a:pPr marL="0" indent="0">
              <a:buNone/>
            </a:pPr>
            <a:r>
              <a:rPr lang="en-US" dirty="0"/>
              <a:t>(b)	Assuming management </a:t>
            </a:r>
            <a:r>
              <a:rPr lang="en-US" dirty="0" smtClean="0"/>
              <a:t>responsibilities</a:t>
            </a:r>
            <a:r>
              <a:rPr lang="en-US" dirty="0"/>
              <a:t> </a:t>
            </a:r>
          </a:p>
          <a:p>
            <a:pPr marL="0" indent="0">
              <a:buNone/>
            </a:pPr>
            <a:r>
              <a:rPr lang="en-US" dirty="0" smtClean="0"/>
              <a:t>In </a:t>
            </a:r>
            <a:r>
              <a:rPr lang="en-US" dirty="0"/>
              <a:t>all circumstances, the audit client shall be responsible for directing and supervising the activities of the loaned staff</a:t>
            </a:r>
            <a:r>
              <a:rPr lang="en-US" dirty="0" smtClean="0"/>
              <a:t>.</a:t>
            </a:r>
          </a:p>
          <a:p>
            <a:pPr marL="0" indent="0">
              <a:buNone/>
            </a:pPr>
            <a:r>
              <a:rPr lang="en-JM" b="1" dirty="0" smtClean="0"/>
              <a:t>Recent Service with An Audit Client</a:t>
            </a:r>
          </a:p>
          <a:p>
            <a:pPr marL="0" indent="0">
              <a:buNone/>
            </a:pPr>
            <a:r>
              <a:rPr lang="en-US" dirty="0" smtClean="0"/>
              <a:t>Self-interest</a:t>
            </a:r>
            <a:r>
              <a:rPr lang="en-US" dirty="0"/>
              <a:t>, self-review or familiarity threats may be created if a member of the audit team has recently served as a director, officer, or employee of the audit client.  This would be the case when, for example, a member of the audit team has to evaluate elements of the financial statements for which the member of the audit team had prepared the accounting records while with the client.</a:t>
            </a:r>
          </a:p>
          <a:p>
            <a:pPr marL="0" indent="0">
              <a:buNone/>
            </a:pPr>
            <a:endParaRPr lang="en-US" dirty="0" smtClean="0"/>
          </a:p>
          <a:p>
            <a:pPr marL="0" indent="0">
              <a:buNone/>
            </a:pPr>
            <a:endParaRPr lang="en-US" dirty="0"/>
          </a:p>
          <a:p>
            <a:pPr marL="0" indent="0">
              <a:buNone/>
            </a:pPr>
            <a:endParaRPr lang="en-US" dirty="0"/>
          </a:p>
        </p:txBody>
      </p:sp>
      <p:sp>
        <p:nvSpPr>
          <p:cNvPr id="4" name="Title 1"/>
          <p:cNvSpPr>
            <a:spLocks noGrp="1"/>
          </p:cNvSpPr>
          <p:nvPr>
            <p:ph type="title"/>
          </p:nvPr>
        </p:nvSpPr>
        <p:spPr>
          <a:xfrm>
            <a:off x="1295402" y="982132"/>
            <a:ext cx="9601196" cy="1303867"/>
          </a:xfrm>
        </p:spPr>
        <p:txBody>
          <a:bodyPr>
            <a:normAutofit/>
          </a:bodyPr>
          <a:lstStyle/>
          <a:p>
            <a:r>
              <a:rPr lang="en-JM" dirty="0" smtClean="0"/>
              <a:t>Independence</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0915890" y="5678783"/>
            <a:ext cx="1276110" cy="1179217"/>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5766254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0" indent="0">
              <a:buNone/>
            </a:pPr>
            <a:r>
              <a:rPr lang="en-JM" b="1" dirty="0" smtClean="0"/>
              <a:t>Serving as Director or Officer of an Audit Client</a:t>
            </a:r>
          </a:p>
          <a:p>
            <a:pPr marL="0" indent="0">
              <a:buNone/>
            </a:pPr>
            <a:r>
              <a:rPr lang="en-US" dirty="0"/>
              <a:t>N</a:t>
            </a:r>
            <a:r>
              <a:rPr lang="en-US" dirty="0" smtClean="0"/>
              <a:t>o </a:t>
            </a:r>
            <a:r>
              <a:rPr lang="en-US" dirty="0"/>
              <a:t>partner or employee shall serve as a director or officer of an audit client</a:t>
            </a:r>
            <a:r>
              <a:rPr lang="en-US" dirty="0" smtClean="0"/>
              <a:t>.</a:t>
            </a:r>
          </a:p>
          <a:p>
            <a:pPr marL="0" indent="0">
              <a:buNone/>
            </a:pPr>
            <a:r>
              <a:rPr lang="en-JM" b="1" dirty="0" smtClean="0"/>
              <a:t>Long Association with an Audit Client</a:t>
            </a:r>
          </a:p>
          <a:p>
            <a:pPr marL="0" indent="0">
              <a:buNone/>
            </a:pPr>
            <a:r>
              <a:rPr lang="en-US" dirty="0" smtClean="0"/>
              <a:t>Familiarity </a:t>
            </a:r>
            <a:r>
              <a:rPr lang="en-US" dirty="0"/>
              <a:t>and self-interest threats are created by using the same senior personnel on an audit engagement over a long period of time.</a:t>
            </a:r>
          </a:p>
          <a:p>
            <a:pPr marL="0" indent="0">
              <a:buNone/>
            </a:pPr>
            <a:r>
              <a:rPr lang="en-JM" b="1" dirty="0" smtClean="0"/>
              <a:t>Audit of Public Interest Company</a:t>
            </a:r>
          </a:p>
          <a:p>
            <a:pPr marL="0" indent="0">
              <a:buNone/>
            </a:pPr>
            <a:r>
              <a:rPr lang="en-US" dirty="0"/>
              <a:t>A</a:t>
            </a:r>
            <a:r>
              <a:rPr lang="en-US" dirty="0" smtClean="0"/>
              <a:t>n </a:t>
            </a:r>
            <a:r>
              <a:rPr lang="en-US" dirty="0"/>
              <a:t>individual shall not be a key audit partner for more than seven years.  After such time, the individual shall not be a member of the engagement team or be a key audit partner for the client for two years.  During that period, the individual shall not participate in the audit of the entity, provide quality control for the engagement, consult with the engagement team or the client regarding technical or industry-specific issues, transactions or events or otherwise directly influence the outcome of the engagement</a:t>
            </a:r>
            <a:r>
              <a:rPr lang="en-US" dirty="0" smtClean="0"/>
              <a:t>.</a:t>
            </a:r>
          </a:p>
          <a:p>
            <a:pPr marL="0" indent="0">
              <a:buNone/>
            </a:pPr>
            <a:r>
              <a:rPr lang="en-US" dirty="0"/>
              <a:t>K</a:t>
            </a:r>
            <a:r>
              <a:rPr lang="en-US" dirty="0" smtClean="0"/>
              <a:t>ey </a:t>
            </a:r>
            <a:r>
              <a:rPr lang="en-US" dirty="0"/>
              <a:t>audit partners whose continuity is especially important to audit quality may, in rare cases due to unforeseen circumstances outside the firm’s control, may be permitted an additional year</a:t>
            </a:r>
          </a:p>
          <a:p>
            <a:pPr marL="0" indent="0">
              <a:buNone/>
            </a:pPr>
            <a:endParaRPr lang="en-US" dirty="0"/>
          </a:p>
        </p:txBody>
      </p:sp>
      <p:sp>
        <p:nvSpPr>
          <p:cNvPr id="4" name="Title 1"/>
          <p:cNvSpPr>
            <a:spLocks noGrp="1"/>
          </p:cNvSpPr>
          <p:nvPr>
            <p:ph type="title"/>
          </p:nvPr>
        </p:nvSpPr>
        <p:spPr>
          <a:xfrm>
            <a:off x="1295402" y="982132"/>
            <a:ext cx="9601196" cy="1303867"/>
          </a:xfrm>
        </p:spPr>
        <p:txBody>
          <a:bodyPr>
            <a:normAutofit/>
          </a:bodyPr>
          <a:lstStyle/>
          <a:p>
            <a:r>
              <a:rPr lang="en-JM" dirty="0" smtClean="0"/>
              <a:t>Independence</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0915890" y="5678783"/>
            <a:ext cx="1276110" cy="1179217"/>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18717288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JM" sz="3200" dirty="0" smtClean="0"/>
              <a:t>Other matters that may cause </a:t>
            </a:r>
            <a:r>
              <a:rPr lang="en-JM" sz="3200" dirty="0"/>
              <a:t>i</a:t>
            </a:r>
            <a:r>
              <a:rPr lang="en-JM" sz="3200" dirty="0" smtClean="0"/>
              <a:t>ndependence issues</a:t>
            </a:r>
          </a:p>
          <a:p>
            <a:pPr marL="0" indent="0">
              <a:buNone/>
            </a:pPr>
            <a:r>
              <a:rPr lang="en-JM" dirty="0" smtClean="0"/>
              <a:t>Relative size of fees- (15% of total fees is significant)</a:t>
            </a:r>
          </a:p>
          <a:p>
            <a:pPr marL="0" indent="0">
              <a:buNone/>
            </a:pPr>
            <a:r>
              <a:rPr lang="en-JM" dirty="0" smtClean="0"/>
              <a:t>Overdue fees</a:t>
            </a:r>
          </a:p>
          <a:p>
            <a:pPr marL="0" indent="0">
              <a:buNone/>
            </a:pPr>
            <a:r>
              <a:rPr lang="en-JM" dirty="0" smtClean="0"/>
              <a:t>Contingent fee-Prohibited for audit services</a:t>
            </a:r>
          </a:p>
          <a:p>
            <a:pPr marL="0" indent="0">
              <a:buNone/>
            </a:pPr>
            <a:r>
              <a:rPr lang="en-JM" dirty="0" smtClean="0"/>
              <a:t>Compensation for selling non audit services to an audit client</a:t>
            </a:r>
          </a:p>
          <a:p>
            <a:pPr marL="0" indent="0">
              <a:buNone/>
            </a:pPr>
            <a:r>
              <a:rPr lang="en-JM" dirty="0" smtClean="0"/>
              <a:t>Gifts and hospitality</a:t>
            </a:r>
          </a:p>
          <a:p>
            <a:pPr marL="0" indent="0">
              <a:buNone/>
            </a:pPr>
            <a:r>
              <a:rPr lang="en-JM" dirty="0" smtClean="0"/>
              <a:t>Actual and threatened </a:t>
            </a:r>
            <a:r>
              <a:rPr lang="en-JM" dirty="0"/>
              <a:t>l</a:t>
            </a:r>
            <a:r>
              <a:rPr lang="en-JM" dirty="0" smtClean="0"/>
              <a:t>itigation</a:t>
            </a:r>
          </a:p>
        </p:txBody>
      </p:sp>
      <p:sp>
        <p:nvSpPr>
          <p:cNvPr id="4" name="Title 1"/>
          <p:cNvSpPr>
            <a:spLocks noGrp="1"/>
          </p:cNvSpPr>
          <p:nvPr>
            <p:ph type="title"/>
          </p:nvPr>
        </p:nvSpPr>
        <p:spPr>
          <a:xfrm>
            <a:off x="1295402" y="982132"/>
            <a:ext cx="9601196" cy="1303867"/>
          </a:xfrm>
        </p:spPr>
        <p:txBody>
          <a:bodyPr>
            <a:normAutofit/>
          </a:bodyPr>
          <a:lstStyle/>
          <a:p>
            <a:r>
              <a:rPr lang="en-JM" dirty="0" smtClean="0"/>
              <a:t>Independence</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0915890" y="5678783"/>
            <a:ext cx="1276110" cy="1179217"/>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051462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dirty="0" smtClean="0"/>
              <a:t>Introduction</a:t>
            </a:r>
            <a:endParaRPr lang="en-US" dirty="0"/>
          </a:p>
        </p:txBody>
      </p:sp>
      <p:sp>
        <p:nvSpPr>
          <p:cNvPr id="3" name="Content Placeholder 2"/>
          <p:cNvSpPr>
            <a:spLocks noGrp="1"/>
          </p:cNvSpPr>
          <p:nvPr>
            <p:ph idx="1"/>
          </p:nvPr>
        </p:nvSpPr>
        <p:spPr/>
        <p:txBody>
          <a:bodyPr/>
          <a:lstStyle/>
          <a:p>
            <a:r>
              <a:rPr lang="en-JM" dirty="0" smtClean="0"/>
              <a:t>Deals with circumstances and relationships that could create threats with compliance with fundamental principles</a:t>
            </a:r>
          </a:p>
          <a:p>
            <a:r>
              <a:rPr lang="en-US" dirty="0"/>
              <a:t>A Registrant shall not knowingly engage in any business, occupation, or activity that impairs or might impair integrity, objectivity or the good reputation of the profession and as a result would be incompatible with the fundamental </a:t>
            </a:r>
            <a:r>
              <a:rPr lang="en-US" dirty="0" smtClean="0"/>
              <a:t>principles</a:t>
            </a:r>
          </a:p>
          <a:p>
            <a:r>
              <a:rPr lang="en-JM" dirty="0" smtClean="0"/>
              <a:t>Threats and Safeguards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0894422" y="5658946"/>
            <a:ext cx="1297577" cy="119905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35510521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JM" dirty="0" smtClean="0"/>
              <a:t>Provision of Non </a:t>
            </a:r>
            <a:r>
              <a:rPr lang="en-JM" dirty="0"/>
              <a:t>A</a:t>
            </a:r>
            <a:r>
              <a:rPr lang="en-JM" dirty="0" smtClean="0"/>
              <a:t>udit Services to Audit Client</a:t>
            </a:r>
          </a:p>
          <a:p>
            <a:pPr marL="0" indent="0">
              <a:buNone/>
            </a:pPr>
            <a:r>
              <a:rPr lang="en-JM" dirty="0" smtClean="0"/>
              <a:t>Non audit services include accounting and book keeping services; valuation services; taxation services; legal services; IT services; </a:t>
            </a:r>
            <a:r>
              <a:rPr lang="en-JM" dirty="0"/>
              <a:t>r</a:t>
            </a:r>
            <a:r>
              <a:rPr lang="en-JM" dirty="0" smtClean="0"/>
              <a:t>ecruiting services; corporate finance services</a:t>
            </a:r>
          </a:p>
          <a:p>
            <a:pPr marL="0" indent="0">
              <a:buNone/>
            </a:pPr>
            <a:r>
              <a:rPr lang="en-JM" dirty="0" smtClean="0"/>
              <a:t>An auditor may provide non audit services to a private company providing such services do not result in the assumption of management’s responsibilities and there are appropriate safeguards in place; does not result in the auditors auditing its own work </a:t>
            </a:r>
          </a:p>
          <a:p>
            <a:pPr marL="0" indent="0">
              <a:buNone/>
            </a:pPr>
            <a:r>
              <a:rPr lang="en-JM" dirty="0" smtClean="0"/>
              <a:t>These services are prohibited for PIEs except in emergency situations or have no impact </a:t>
            </a:r>
            <a:endParaRPr lang="en-US" dirty="0"/>
          </a:p>
        </p:txBody>
      </p:sp>
      <p:sp>
        <p:nvSpPr>
          <p:cNvPr id="4" name="Title 1"/>
          <p:cNvSpPr>
            <a:spLocks noGrp="1"/>
          </p:cNvSpPr>
          <p:nvPr>
            <p:ph type="title"/>
          </p:nvPr>
        </p:nvSpPr>
        <p:spPr>
          <a:xfrm>
            <a:off x="1295402" y="982132"/>
            <a:ext cx="9601196" cy="1303867"/>
          </a:xfrm>
        </p:spPr>
        <p:txBody>
          <a:bodyPr>
            <a:normAutofit/>
          </a:bodyPr>
          <a:lstStyle/>
          <a:p>
            <a:r>
              <a:rPr lang="en-JM" dirty="0" smtClean="0"/>
              <a:t>Independence</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0915890" y="5678783"/>
            <a:ext cx="1276110" cy="1179217"/>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017768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dirty="0" smtClean="0"/>
              <a:t>Introduction</a:t>
            </a:r>
            <a:endParaRPr lang="en-US" dirty="0"/>
          </a:p>
        </p:txBody>
      </p:sp>
      <p:sp>
        <p:nvSpPr>
          <p:cNvPr id="3" name="Content Placeholder 2"/>
          <p:cNvSpPr>
            <a:spLocks noGrp="1"/>
          </p:cNvSpPr>
          <p:nvPr>
            <p:ph idx="1"/>
          </p:nvPr>
        </p:nvSpPr>
        <p:spPr/>
        <p:txBody>
          <a:bodyPr>
            <a:normAutofit fontScale="25000" lnSpcReduction="20000"/>
          </a:bodyPr>
          <a:lstStyle/>
          <a:p>
            <a:pPr marL="0" indent="0">
              <a:buNone/>
            </a:pPr>
            <a:r>
              <a:rPr lang="en-US" sz="7200" dirty="0" smtClean="0"/>
              <a:t>Threats good professional conduct fall </a:t>
            </a:r>
            <a:r>
              <a:rPr lang="en-US" sz="7200" dirty="0"/>
              <a:t>into one or more of the following </a:t>
            </a:r>
            <a:r>
              <a:rPr lang="en-US" sz="7200" dirty="0" smtClean="0"/>
              <a:t>categories:</a:t>
            </a:r>
          </a:p>
          <a:p>
            <a:pPr marL="0" indent="0">
              <a:buNone/>
            </a:pPr>
            <a:r>
              <a:rPr lang="en-US" sz="9600" dirty="0" smtClean="0"/>
              <a:t>Self-interest and examples;</a:t>
            </a:r>
          </a:p>
          <a:p>
            <a:pPr marL="0" indent="0">
              <a:buNone/>
            </a:pPr>
            <a:r>
              <a:rPr lang="en-JM" sz="7200" dirty="0" smtClean="0"/>
              <a:t>Financial interest in</a:t>
            </a:r>
            <a:r>
              <a:rPr lang="en-US" sz="7200" dirty="0"/>
              <a:t> </a:t>
            </a:r>
            <a:r>
              <a:rPr lang="en-US" sz="7200" dirty="0" smtClean="0"/>
              <a:t>a client</a:t>
            </a:r>
          </a:p>
          <a:p>
            <a:pPr marL="0" indent="0">
              <a:buNone/>
            </a:pPr>
            <a:r>
              <a:rPr lang="en-US" sz="7200" dirty="0" smtClean="0"/>
              <a:t>A </a:t>
            </a:r>
            <a:r>
              <a:rPr lang="en-US" sz="7200" dirty="0"/>
              <a:t>member of the assurance team having a significant close business relationship with an assurance </a:t>
            </a:r>
            <a:r>
              <a:rPr lang="en-US" sz="7200" dirty="0" smtClean="0"/>
              <a:t>client</a:t>
            </a:r>
          </a:p>
          <a:p>
            <a:pPr marL="0" indent="0">
              <a:buNone/>
            </a:pPr>
            <a:r>
              <a:rPr lang="en-US" sz="7200" dirty="0" smtClean="0"/>
              <a:t>A </a:t>
            </a:r>
            <a:r>
              <a:rPr lang="en-US" sz="7200" dirty="0"/>
              <a:t>Registrant being concerned about the possibility of losing a significant </a:t>
            </a:r>
            <a:r>
              <a:rPr lang="en-US" sz="7200" dirty="0" smtClean="0"/>
              <a:t>client</a:t>
            </a:r>
          </a:p>
          <a:p>
            <a:pPr marL="0" indent="0">
              <a:buNone/>
            </a:pPr>
            <a:r>
              <a:rPr lang="en-US" sz="7200" dirty="0" smtClean="0"/>
              <a:t>A </a:t>
            </a:r>
            <a:r>
              <a:rPr lang="en-US" sz="7200" dirty="0"/>
              <a:t>member of the audit team entering into employment negotiations with the audit </a:t>
            </a:r>
            <a:r>
              <a:rPr lang="en-US" sz="7200" dirty="0" smtClean="0"/>
              <a:t>client.</a:t>
            </a:r>
          </a:p>
          <a:p>
            <a:pPr marL="0" indent="0">
              <a:buNone/>
            </a:pPr>
            <a:r>
              <a:rPr lang="en-US" sz="7200" dirty="0" smtClean="0"/>
              <a:t>A </a:t>
            </a:r>
            <a:r>
              <a:rPr lang="en-US" sz="7200" dirty="0"/>
              <a:t>firm entering into a contingent fee arrangement relating to an assurance </a:t>
            </a:r>
            <a:r>
              <a:rPr lang="en-US" sz="7200" dirty="0" smtClean="0"/>
              <a:t>engagement.</a:t>
            </a:r>
          </a:p>
          <a:p>
            <a:pPr marL="0" indent="0">
              <a:buNone/>
            </a:pPr>
            <a:r>
              <a:rPr lang="en-US" sz="7200" dirty="0" smtClean="0"/>
              <a:t>A </a:t>
            </a:r>
            <a:r>
              <a:rPr lang="en-US" sz="7200" dirty="0"/>
              <a:t>Registrant discovering a significant error when evaluating the results of a previous professional service performed by a </a:t>
            </a:r>
            <a:r>
              <a:rPr lang="en-US" sz="7200" dirty="0" smtClean="0"/>
              <a:t>member of </a:t>
            </a:r>
            <a:r>
              <a:rPr lang="en-US" sz="7200" dirty="0"/>
              <a:t>the Registrant’s </a:t>
            </a:r>
            <a:r>
              <a:rPr lang="en-US" sz="7200" dirty="0" smtClean="0"/>
              <a:t>firm.</a:t>
            </a:r>
          </a:p>
          <a:p>
            <a:pPr marL="0" indent="0">
              <a:buNone/>
            </a:pPr>
            <a:r>
              <a:rPr lang="en-JM" sz="7200" dirty="0" smtClean="0"/>
              <a:t>Large proportion of fee from one client</a:t>
            </a:r>
          </a:p>
          <a:p>
            <a:pPr marL="0" indent="0">
              <a:buNone/>
            </a:pPr>
            <a:r>
              <a:rPr lang="en-JM" sz="7200" dirty="0"/>
              <a:t> </a:t>
            </a:r>
            <a:r>
              <a:rPr lang="en-JM" sz="7200" dirty="0" smtClean="0"/>
              <a:t>                </a:t>
            </a:r>
          </a:p>
          <a:p>
            <a:pPr marL="0" indent="0">
              <a:buNone/>
            </a:pPr>
            <a:r>
              <a:rPr lang="en-JM" sz="1800" dirty="0" smtClean="0"/>
              <a:t>                  </a:t>
            </a:r>
            <a:endParaRPr lang="en-US" dirty="0"/>
          </a:p>
          <a:p>
            <a:pPr marL="0" indent="0">
              <a:buNone/>
            </a:pPr>
            <a:endParaRPr lang="en-US" dirty="0"/>
          </a:p>
          <a:p>
            <a:pPr marL="0" indent="0">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0915890" y="5678783"/>
            <a:ext cx="1276110" cy="1179217"/>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094694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dirty="0" smtClean="0"/>
              <a:t>Introduction</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sz="3600" dirty="0" smtClean="0"/>
              <a:t>Self-review and examples;</a:t>
            </a:r>
            <a:r>
              <a:rPr lang="en-US" sz="3600" dirty="0"/>
              <a:t> </a:t>
            </a:r>
            <a:endParaRPr lang="en-US" sz="3600" dirty="0" smtClean="0"/>
          </a:p>
          <a:p>
            <a:pPr marL="0" indent="0">
              <a:buNone/>
            </a:pPr>
            <a:r>
              <a:rPr lang="en-US" dirty="0"/>
              <a:t>I</a:t>
            </a:r>
            <a:r>
              <a:rPr lang="en-US" dirty="0" smtClean="0"/>
              <a:t>ssuing </a:t>
            </a:r>
            <a:r>
              <a:rPr lang="en-US" dirty="0"/>
              <a:t>an assurance report on the effectiveness of the operation of financial systems after designing or implementing the </a:t>
            </a:r>
            <a:r>
              <a:rPr lang="en-US" dirty="0" smtClean="0"/>
              <a:t>systems.</a:t>
            </a:r>
          </a:p>
          <a:p>
            <a:pPr marL="0" indent="0">
              <a:buNone/>
            </a:pPr>
            <a:r>
              <a:rPr lang="en-US" dirty="0"/>
              <a:t>H</a:t>
            </a:r>
            <a:r>
              <a:rPr lang="en-US" dirty="0" smtClean="0"/>
              <a:t>aving </a:t>
            </a:r>
            <a:r>
              <a:rPr lang="en-US" dirty="0"/>
              <a:t>prepared the original data used to generate records that are the subject matter of the assurance engagement.</a:t>
            </a:r>
          </a:p>
          <a:p>
            <a:pPr marL="0" indent="0">
              <a:buNone/>
            </a:pPr>
            <a:r>
              <a:rPr lang="en-US" dirty="0" smtClean="0"/>
              <a:t>A </a:t>
            </a:r>
            <a:r>
              <a:rPr lang="en-US" dirty="0"/>
              <a:t>member of the assurance team being, or having recently been, a director or officer of the client.</a:t>
            </a:r>
          </a:p>
          <a:p>
            <a:pPr marL="0" indent="0">
              <a:buNone/>
            </a:pPr>
            <a:r>
              <a:rPr lang="en-US" dirty="0" smtClean="0"/>
              <a:t>A </a:t>
            </a:r>
            <a:r>
              <a:rPr lang="en-US" dirty="0"/>
              <a:t>member of the assurance team being, or having recently been, employed by the client in a position to exert significant influence over the subject matter of the engagement.</a:t>
            </a:r>
          </a:p>
          <a:p>
            <a:pPr marL="0" indent="0">
              <a:buNone/>
            </a:pPr>
            <a:r>
              <a:rPr lang="en-US" dirty="0" smtClean="0"/>
              <a:t>The </a:t>
            </a:r>
            <a:r>
              <a:rPr lang="en-US" dirty="0"/>
              <a:t>firm performing a service for an assurance client that directly affects the subject matter information of the assurance </a:t>
            </a:r>
            <a:r>
              <a:rPr lang="en-US" dirty="0" smtClean="0"/>
              <a:t>engagement</a:t>
            </a:r>
          </a:p>
        </p:txBody>
      </p:sp>
      <p:pic>
        <p:nvPicPr>
          <p:cNvPr id="4" name="Picture 2"/>
          <p:cNvPicPr>
            <a:picLocks noChangeAspect="1" noChangeArrowheads="1"/>
          </p:cNvPicPr>
          <p:nvPr/>
        </p:nvPicPr>
        <p:blipFill>
          <a:blip r:embed="rId2" cstate="print"/>
          <a:srcRect/>
          <a:stretch>
            <a:fillRect/>
          </a:stretch>
        </p:blipFill>
        <p:spPr bwMode="auto">
          <a:xfrm>
            <a:off x="10915890" y="5678783"/>
            <a:ext cx="1276110" cy="1179217"/>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4050289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dirty="0" smtClean="0"/>
              <a:t>Introduction</a:t>
            </a:r>
            <a:endParaRPr lang="en-US" dirty="0"/>
          </a:p>
        </p:txBody>
      </p:sp>
      <p:sp>
        <p:nvSpPr>
          <p:cNvPr id="3" name="Content Placeholder 2"/>
          <p:cNvSpPr>
            <a:spLocks noGrp="1"/>
          </p:cNvSpPr>
          <p:nvPr>
            <p:ph idx="1"/>
          </p:nvPr>
        </p:nvSpPr>
        <p:spPr/>
        <p:txBody>
          <a:bodyPr/>
          <a:lstStyle/>
          <a:p>
            <a:pPr marL="0" indent="0">
              <a:buNone/>
            </a:pPr>
            <a:r>
              <a:rPr lang="en-JM" sz="3200" dirty="0" smtClean="0"/>
              <a:t>Advocacy and examples</a:t>
            </a:r>
          </a:p>
          <a:p>
            <a:pPr marL="0" indent="0">
              <a:buNone/>
            </a:pPr>
            <a:r>
              <a:rPr lang="en-US" dirty="0" smtClean="0"/>
              <a:t>The </a:t>
            </a:r>
            <a:r>
              <a:rPr lang="en-US" dirty="0"/>
              <a:t>firm promoting shares in an audit client.</a:t>
            </a:r>
          </a:p>
          <a:p>
            <a:pPr marL="0" indent="0">
              <a:buNone/>
            </a:pPr>
            <a:r>
              <a:rPr lang="en-US" dirty="0"/>
              <a:t>A</a:t>
            </a:r>
            <a:r>
              <a:rPr lang="en-US" dirty="0" smtClean="0"/>
              <a:t>cting </a:t>
            </a:r>
            <a:r>
              <a:rPr lang="en-US" dirty="0"/>
              <a:t>as an advocate on behalf of an audit client in litigation or disputes with third parties.</a:t>
            </a:r>
          </a:p>
          <a:p>
            <a:pPr marL="0" indent="0">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0915890" y="5678783"/>
            <a:ext cx="1276110" cy="1179217"/>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605342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dirty="0" smtClean="0"/>
              <a:t>Introduction</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JM" sz="4600" dirty="0" smtClean="0"/>
              <a:t>Familiarity and examples</a:t>
            </a:r>
          </a:p>
          <a:p>
            <a:pPr marL="0" indent="0">
              <a:buNone/>
            </a:pPr>
            <a:r>
              <a:rPr lang="en-US" dirty="0"/>
              <a:t>A member of the engagement team having a close or immediate family member who is a director or officer of the client.</a:t>
            </a:r>
          </a:p>
          <a:p>
            <a:pPr marL="0" indent="0">
              <a:buNone/>
            </a:pPr>
            <a:r>
              <a:rPr lang="en-US" dirty="0" smtClean="0"/>
              <a:t>A </a:t>
            </a:r>
            <a:r>
              <a:rPr lang="en-US" dirty="0"/>
              <a:t>member of the engagement team having a close or immediate family member who is an employee of the client who is in a position to exert significant influence over the subject matter of the engagement.</a:t>
            </a:r>
          </a:p>
          <a:p>
            <a:pPr marL="0" indent="0">
              <a:buNone/>
            </a:pPr>
            <a:r>
              <a:rPr lang="en-US" dirty="0" smtClean="0"/>
              <a:t>A </a:t>
            </a:r>
            <a:r>
              <a:rPr lang="en-US" dirty="0"/>
              <a:t>director or officer of the client or an employee in a position to exert significant influence over the subject matter of the engagement having recently served as the engagement partner.</a:t>
            </a:r>
          </a:p>
          <a:p>
            <a:pPr marL="0" indent="0">
              <a:buNone/>
            </a:pPr>
            <a:r>
              <a:rPr lang="en-US" dirty="0" smtClean="0"/>
              <a:t>A </a:t>
            </a:r>
            <a:r>
              <a:rPr lang="en-US" dirty="0"/>
              <a:t>Registrant accepting gifts or preferential treatment from a client, unless the value is trivial or inconsequential.</a:t>
            </a:r>
          </a:p>
          <a:p>
            <a:pPr marL="0" indent="0">
              <a:buNone/>
            </a:pPr>
            <a:r>
              <a:rPr lang="en-US" dirty="0" smtClean="0"/>
              <a:t>Senior </a:t>
            </a:r>
            <a:r>
              <a:rPr lang="en-US" dirty="0"/>
              <a:t>personnel having a long association with the assurance client.</a:t>
            </a:r>
          </a:p>
          <a:p>
            <a:pPr marL="0" indent="0">
              <a:buNone/>
            </a:pPr>
            <a:endParaRPr lang="en-US" dirty="0"/>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0915890" y="5678783"/>
            <a:ext cx="1276110" cy="1179217"/>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3179813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dirty="0" smtClean="0"/>
              <a:t>Introduction</a:t>
            </a:r>
            <a:endParaRPr lang="en-US" dirty="0"/>
          </a:p>
        </p:txBody>
      </p:sp>
      <p:sp>
        <p:nvSpPr>
          <p:cNvPr id="3" name="Content Placeholder 2"/>
          <p:cNvSpPr>
            <a:spLocks noGrp="1"/>
          </p:cNvSpPr>
          <p:nvPr>
            <p:ph idx="1"/>
          </p:nvPr>
        </p:nvSpPr>
        <p:spPr>
          <a:xfrm>
            <a:off x="1314454" y="2556932"/>
            <a:ext cx="9601196" cy="3318936"/>
          </a:xfrm>
        </p:spPr>
        <p:txBody>
          <a:bodyPr>
            <a:normAutofit fontScale="77500" lnSpcReduction="20000"/>
          </a:bodyPr>
          <a:lstStyle/>
          <a:p>
            <a:pPr marL="0" indent="0">
              <a:buNone/>
            </a:pPr>
            <a:r>
              <a:rPr lang="en-JM" sz="3800" dirty="0" smtClean="0"/>
              <a:t>Intimidation and examples</a:t>
            </a:r>
          </a:p>
          <a:p>
            <a:pPr marL="0" indent="0">
              <a:buNone/>
            </a:pPr>
            <a:r>
              <a:rPr lang="en-US" dirty="0"/>
              <a:t>A Registrant being threatened with dismissal from a client engagement.</a:t>
            </a:r>
          </a:p>
          <a:p>
            <a:pPr marL="0" indent="0">
              <a:buNone/>
            </a:pPr>
            <a:r>
              <a:rPr lang="en-US" dirty="0" smtClean="0"/>
              <a:t>An </a:t>
            </a:r>
            <a:r>
              <a:rPr lang="en-US" dirty="0"/>
              <a:t>audit client indicating that it will not award a planned non-assurance contract to the firm if the firm continues to disagree with the client’s accounting treatment for a particular transaction.</a:t>
            </a:r>
          </a:p>
          <a:p>
            <a:pPr marL="0" indent="0">
              <a:buNone/>
            </a:pPr>
            <a:r>
              <a:rPr lang="en-US" dirty="0" smtClean="0"/>
              <a:t>A </a:t>
            </a:r>
            <a:r>
              <a:rPr lang="en-US" dirty="0"/>
              <a:t>Registrant being threatened with litigation by the client.</a:t>
            </a:r>
          </a:p>
          <a:p>
            <a:pPr marL="0" indent="0">
              <a:buNone/>
            </a:pPr>
            <a:r>
              <a:rPr lang="en-US" dirty="0" smtClean="0"/>
              <a:t>A </a:t>
            </a:r>
            <a:r>
              <a:rPr lang="en-US" dirty="0"/>
              <a:t>Registrant being pressured to reduce inappropriately the extent of work performed in order to reduce fees.</a:t>
            </a:r>
          </a:p>
          <a:p>
            <a:pPr marL="0" indent="0">
              <a:buNone/>
            </a:pPr>
            <a:r>
              <a:rPr lang="en-US" dirty="0" smtClean="0"/>
              <a:t>A </a:t>
            </a:r>
            <a:r>
              <a:rPr lang="en-US" dirty="0"/>
              <a:t>Registrant feeling pressured to agree with the judgment of a client employee because the employee has more expertise on the matter in question.</a:t>
            </a:r>
          </a:p>
          <a:p>
            <a:pPr marL="0" indent="0">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0915890" y="5678783"/>
            <a:ext cx="1276110" cy="1179217"/>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660051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dirty="0" smtClean="0"/>
              <a:t>Introduction</a:t>
            </a:r>
            <a:endParaRPr lang="en-US" dirty="0"/>
          </a:p>
        </p:txBody>
      </p:sp>
      <p:sp>
        <p:nvSpPr>
          <p:cNvPr id="3" name="Content Placeholder 2"/>
          <p:cNvSpPr>
            <a:spLocks noGrp="1"/>
          </p:cNvSpPr>
          <p:nvPr>
            <p:ph idx="1"/>
          </p:nvPr>
        </p:nvSpPr>
        <p:spPr/>
        <p:txBody>
          <a:bodyPr/>
          <a:lstStyle/>
          <a:p>
            <a:pPr marL="0" indent="0">
              <a:buNone/>
            </a:pPr>
            <a:r>
              <a:rPr lang="en-JM" sz="3200" dirty="0" smtClean="0"/>
              <a:t>Safeguards</a:t>
            </a:r>
          </a:p>
          <a:p>
            <a:pPr marL="0" indent="0">
              <a:buNone/>
            </a:pPr>
            <a:r>
              <a:rPr lang="en-US" dirty="0"/>
              <a:t>Safeguards created by the profession, legislation or regulation; and</a:t>
            </a:r>
          </a:p>
          <a:p>
            <a:r>
              <a:rPr lang="en-JM" sz="1800" dirty="0" smtClean="0"/>
              <a:t>CPD</a:t>
            </a:r>
          </a:p>
          <a:p>
            <a:r>
              <a:rPr lang="en-JM" sz="1800" dirty="0" smtClean="0"/>
              <a:t>Professional Standards</a:t>
            </a:r>
          </a:p>
          <a:p>
            <a:r>
              <a:rPr lang="en-JM" sz="1800" dirty="0" smtClean="0"/>
              <a:t>Peer Review; Monitoring</a:t>
            </a:r>
          </a:p>
          <a:p>
            <a:r>
              <a:rPr lang="en-JM" sz="1800" dirty="0" smtClean="0"/>
              <a:t>PAB/ICAJ Standards</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0915890" y="5678783"/>
            <a:ext cx="1276110" cy="1179217"/>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9701706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1247</TotalTime>
  <Words>2731</Words>
  <Application>Microsoft Office PowerPoint</Application>
  <PresentationFormat>Custom</PresentationFormat>
  <Paragraphs>184</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Organic</vt:lpstr>
      <vt:lpstr>ICAJ PAB SEMINAR</vt:lpstr>
      <vt:lpstr>TOPICS</vt:lpstr>
      <vt:lpstr>Introduction</vt:lpstr>
      <vt:lpstr>Introduction</vt:lpstr>
      <vt:lpstr>Introduction</vt:lpstr>
      <vt:lpstr>Introduction</vt:lpstr>
      <vt:lpstr>Introduction</vt:lpstr>
      <vt:lpstr>Introduction</vt:lpstr>
      <vt:lpstr>Introduction</vt:lpstr>
      <vt:lpstr>Introduction</vt:lpstr>
      <vt:lpstr>Introduction</vt:lpstr>
      <vt:lpstr>Professional Appointment</vt:lpstr>
      <vt:lpstr>PowerPoint Presentation</vt:lpstr>
      <vt:lpstr>PowerPoint Presentation</vt:lpstr>
      <vt:lpstr>PowerPoint Presentation</vt:lpstr>
      <vt:lpstr>Conflicts of Interest</vt:lpstr>
      <vt:lpstr>Conflict of Interest</vt:lpstr>
      <vt:lpstr>Conflicts of Interest</vt:lpstr>
      <vt:lpstr>Second Opinions</vt:lpstr>
      <vt:lpstr>Independence</vt:lpstr>
      <vt:lpstr>Independence</vt:lpstr>
      <vt:lpstr>Independence</vt:lpstr>
      <vt:lpstr>Independence</vt:lpstr>
      <vt:lpstr>Independence</vt:lpstr>
      <vt:lpstr>Independence</vt:lpstr>
      <vt:lpstr>Independence</vt:lpstr>
      <vt:lpstr>Independence</vt:lpstr>
      <vt:lpstr>Independence</vt:lpstr>
      <vt:lpstr>Independence</vt:lpstr>
      <vt:lpstr>Independence</vt:lpstr>
    </vt:vector>
  </TitlesOfParts>
  <Company>Ernst &amp; Young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ICAJ PAB SEMINAR</dc:title>
  <dc:creator>Linval Freeman</dc:creator>
  <cp:lastModifiedBy>JOA-Second</cp:lastModifiedBy>
  <cp:revision>34</cp:revision>
  <dcterms:created xsi:type="dcterms:W3CDTF">2017-03-28T12:21:13Z</dcterms:created>
  <dcterms:modified xsi:type="dcterms:W3CDTF">2017-05-01T15:44:37Z</dcterms:modified>
</cp:coreProperties>
</file>